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Oswald Medium"/>
      <p:regular r:id="rId41"/>
      <p:bold r:id="rId42"/>
    </p:embeddedFont>
    <p:embeddedFont>
      <p:font typeface="Roboto"/>
      <p:regular r:id="rId43"/>
      <p:bold r:id="rId44"/>
      <p:italic r:id="rId45"/>
      <p:boldItalic r:id="rId46"/>
    </p:embeddedFont>
    <p:embeddedFont>
      <p:font typeface="Roboto Light"/>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OswaldMedium-bold.fntdata"/><Relationship Id="rId41" Type="http://schemas.openxmlformats.org/officeDocument/2006/relationships/font" Target="fonts/OswaldMedium-regular.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Light-bold.fntdata"/><Relationship Id="rId47" Type="http://schemas.openxmlformats.org/officeDocument/2006/relationships/font" Target="fonts/RobotoLight-regular.fntdata"/><Relationship Id="rId49" Type="http://schemas.openxmlformats.org/officeDocument/2006/relationships/font" Target="fonts/Roboto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regular.fntdata"/><Relationship Id="rId50" Type="http://schemas.openxmlformats.org/officeDocument/2006/relationships/font" Target="fonts/RobotoLight-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a970c817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a970c817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problem. This is a terrible problem. Replace with headlines slide (Ming)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80fc5b1c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80fc5b1c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on watershed hydrology, estuary model, informing adaptation outcomes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44fe8e964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44fe8e964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on watershed hydrology, estuary model, informing adaptation outcomes. Composition matters. </a:t>
            </a:r>
            <a:r>
              <a:rPr lang="en" sz="1200">
                <a:solidFill>
                  <a:schemeClr val="dk1"/>
                </a:solidFill>
                <a:latin typeface="Roboto"/>
                <a:ea typeface="Roboto"/>
                <a:cs typeface="Roboto"/>
                <a:sym typeface="Roboto"/>
              </a:rPr>
              <a:t>(reinforcement learning, evolutionary optimization)</a:t>
            </a:r>
            <a:endParaRPr sz="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c384314e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c384314e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e5cec01dc_8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e5cec01dc_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44fe8e964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44fe8e964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hydrological model simulates streamflow and salt concentration at a high spatial resolution, incorporating landscape and water management practices and road salts.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44fe8e964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44fe8e964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hydrodynamic model can predict salinity distribution in three dimensions with fine resolution in tidal rivers and will be extended to predict individual ion concentrations as well as the total salt level during phase II.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44fe8e964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44fe8e964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models and relationships can be used to predict ion specific mixtures and also secondary effects of freshwater salinization on mobilization of nutrients and metals.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44fe8e964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44fe8e964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methods, like evolutionary optimization and reinforcement learning, can be used to train adaptive reservoir release schedules to dilute salinity in streams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e228b049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e228b049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Another place this will be a problem is the MAR…20% of US populations lives in mid-Atlantic region all served from tidal regions. Documented salinization impacts on all rivers.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a44fe8e9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a44fe8e9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Roboto Light"/>
                <a:ea typeface="Roboto Light"/>
                <a:cs typeface="Roboto Light"/>
                <a:sym typeface="Roboto Light"/>
              </a:rPr>
              <a:t>Source: https://www.nytimes.com/interactive/2023/09/29/climate/new-orleans-saltwater-map.html</a:t>
            </a:r>
            <a:endParaRPr sz="9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e228b049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e228b049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f0100f0df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f0100f0df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how user needs led to UX/UI. Initial hypotheses and what we learned instead. But at a high level. 3-5 bullets. First we thought it was drinking water </a:t>
            </a:r>
            <a:r>
              <a:rPr lang="en"/>
              <a:t>suppliers, then corrosion, now broader.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Walter Water -- managing salt</a:t>
            </a:r>
            <a:endParaRPr/>
          </a:p>
          <a:p>
            <a:pPr indent="0" lvl="0" marL="0" rtl="0" algn="l">
              <a:spcBef>
                <a:spcPts val="0"/>
              </a:spcBef>
              <a:spcAft>
                <a:spcPts val="0"/>
              </a:spcAft>
              <a:buNone/>
            </a:pPr>
            <a:r>
              <a:rPr lang="en"/>
              <a:t>Imelda Infrastructure -- water or land use permitting</a:t>
            </a:r>
            <a:endParaRPr/>
          </a:p>
          <a:p>
            <a:pPr indent="0" lvl="0" marL="0" rtl="0" algn="l">
              <a:spcBef>
                <a:spcPts val="0"/>
              </a:spcBef>
              <a:spcAft>
                <a:spcPts val="0"/>
              </a:spcAft>
              <a:buNone/>
            </a:pPr>
            <a:r>
              <a:rPr lang="en"/>
              <a:t>Fred Federal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5aecbd8d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05aecbd8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f0b2dc93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f0b2dc93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5aecbd8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5aecbd8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5aecbd8d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05aecbd8d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a970c81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a970c81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5aecbd8d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05aecbd8d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c384314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0c38431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has: the science of the watershed-estuary model, the GUI, AI-based development of adaptation strategies, an education campaign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Walter Water -- managing salt</a:t>
            </a:r>
            <a:endParaRPr/>
          </a:p>
          <a:p>
            <a:pPr indent="0" lvl="0" marL="0" rtl="0" algn="l">
              <a:spcBef>
                <a:spcPts val="0"/>
              </a:spcBef>
              <a:spcAft>
                <a:spcPts val="0"/>
              </a:spcAft>
              <a:buNone/>
            </a:pPr>
            <a:r>
              <a:rPr lang="en"/>
              <a:t>Imelda Infrastructure -- water or land use permitting</a:t>
            </a:r>
            <a:endParaRPr/>
          </a:p>
          <a:p>
            <a:pPr indent="0" lvl="0" marL="0" rtl="0" algn="l">
              <a:spcBef>
                <a:spcPts val="0"/>
              </a:spcBef>
              <a:spcAft>
                <a:spcPts val="0"/>
              </a:spcAft>
              <a:buNone/>
            </a:pPr>
            <a:r>
              <a:rPr lang="en"/>
              <a:t>Fred Federal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901f016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0901f016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Working on these issues for decades -- collective experience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a44fe8e964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a44fe8e964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Roboto Light"/>
                <a:ea typeface="Roboto Light"/>
                <a:cs typeface="Roboto Light"/>
                <a:sym typeface="Roboto Light"/>
              </a:rPr>
              <a:t>Source: https://www.nytimes.com/interactive/2023/09/29/climate/new-orleans-saltwater-map.html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f0b2dc93c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f0b2dc93c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Incorporate in roadmap slide or separate, depending on if it fits. Use logos. Separate into categories. We work with this category on this thing etc. Stakeholders demand.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0e228b049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0e228b049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e652b057b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0e652b057b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2de93d8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02de93d8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e228b04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0e228b04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how user needs led to UX/UI. Initial hypotheses and what we learned instead. But at a high level. 3-5 bullets. First we thought it was drinking water suppliers, then corrosion, now broader.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Walter Water -- managing salt</a:t>
            </a:r>
            <a:endParaRPr/>
          </a:p>
          <a:p>
            <a:pPr indent="0" lvl="0" marL="0" rtl="0" algn="l">
              <a:spcBef>
                <a:spcPts val="0"/>
              </a:spcBef>
              <a:spcAft>
                <a:spcPts val="0"/>
              </a:spcAft>
              <a:buNone/>
            </a:pPr>
            <a:r>
              <a:rPr lang="en"/>
              <a:t>Imelda Infrastructure -- water or land use permitting</a:t>
            </a:r>
            <a:endParaRPr/>
          </a:p>
          <a:p>
            <a:pPr indent="0" lvl="0" marL="0" rtl="0" algn="l">
              <a:spcBef>
                <a:spcPts val="0"/>
              </a:spcBef>
              <a:spcAft>
                <a:spcPts val="0"/>
              </a:spcAft>
              <a:buNone/>
            </a:pPr>
            <a:r>
              <a:rPr lang="en"/>
              <a:t>Fred Federal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2de93d88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2de93d88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do and how important it is, low cost and high impact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80fc5b1c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g3080fc5b1c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a changing climate with rapid sea level rise and extended drought, saltwater intrusion is affecting many tidal rivers, including the Hudson River and New York City, the Delaware River and Philadelphia, and San Francisco Bay-Delta on the west coast. It is also affecting tidal rivers and cities in Europe, Asia, South America and Africa, making headline news around the world. </a:t>
            </a:r>
            <a:r>
              <a:rPr lang="en">
                <a:solidFill>
                  <a:schemeClr val="dk1"/>
                </a:solidFill>
              </a:rPr>
              <a:t>Another place this will be a problem is the MAR…20% of US populations lives in mid-Atlantic region all served from tidal regions. Documented salinization impacts on all rivers.</a:t>
            </a:r>
            <a:endParaRPr>
              <a:solidFill>
                <a:schemeClr val="dk1"/>
              </a:solidFill>
            </a:endParaRPr>
          </a:p>
          <a:p>
            <a:pPr indent="0" lvl="0" marL="0" rtl="0" algn="l">
              <a:spcBef>
                <a:spcPts val="0"/>
              </a:spcBef>
              <a:spcAft>
                <a:spcPts val="0"/>
              </a:spcAft>
              <a:buNone/>
            </a:pPr>
            <a:r>
              <a:t/>
            </a:r>
            <a:endParaRPr/>
          </a:p>
        </p:txBody>
      </p:sp>
      <p:sp>
        <p:nvSpPr>
          <p:cNvPr id="76" name="Google Shape;76;g3080fc5b1c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0a970c817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0a970c817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on secondary effects. Information on watershed hydrology, estuary model, informing adaptation outcomes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c384314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0c384314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e228b049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0e228b049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0e228b049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0e228b049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e228b049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e228b049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re-iterate that salt is a big concern, the science isn’t there, they’re interested in using digital tools, and they need outputs like a GUI that meets their needs. But, </a:t>
            </a:r>
            <a:r>
              <a:rPr lang="en"/>
              <a:t>often</a:t>
            </a:r>
            <a:r>
              <a:rPr lang="en"/>
              <a:t> they didn’t know what to do.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43.png"/><Relationship Id="rId6" Type="http://schemas.openxmlformats.org/officeDocument/2006/relationships/image" Target="../media/image14.png"/><Relationship Id="rId7"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3.png"/></Relationships>
</file>

<file path=ppt/slides/_rels/slide30.xml.rels><?xml version="1.0" encoding="UTF-8" standalone="yes"?><Relationships xmlns="http://schemas.openxmlformats.org/package/2006/relationships"><Relationship Id="rId11" Type="http://schemas.openxmlformats.org/officeDocument/2006/relationships/image" Target="../media/image52.jpg"/><Relationship Id="rId10" Type="http://schemas.openxmlformats.org/officeDocument/2006/relationships/image" Target="../media/image32.png"/><Relationship Id="rId13" Type="http://schemas.openxmlformats.org/officeDocument/2006/relationships/image" Target="../media/image47.png"/><Relationship Id="rId12"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9.png"/><Relationship Id="rId9" Type="http://schemas.openxmlformats.org/officeDocument/2006/relationships/image" Target="../media/image40.png"/><Relationship Id="rId15" Type="http://schemas.openxmlformats.org/officeDocument/2006/relationships/image" Target="../media/image50.jpg"/><Relationship Id="rId14" Type="http://schemas.openxmlformats.org/officeDocument/2006/relationships/image" Target="../media/image46.jpg"/><Relationship Id="rId17" Type="http://schemas.openxmlformats.org/officeDocument/2006/relationships/image" Target="../media/image44.png"/><Relationship Id="rId16" Type="http://schemas.openxmlformats.org/officeDocument/2006/relationships/image" Target="../media/image42.jpg"/><Relationship Id="rId5" Type="http://schemas.openxmlformats.org/officeDocument/2006/relationships/image" Target="../media/image34.jpg"/><Relationship Id="rId6" Type="http://schemas.openxmlformats.org/officeDocument/2006/relationships/image" Target="../media/image31.png"/><Relationship Id="rId7" Type="http://schemas.openxmlformats.org/officeDocument/2006/relationships/image" Target="../media/image35.png"/><Relationship Id="rId8"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FC"/>
        </a:solid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716225" y="2870025"/>
            <a:ext cx="4962900" cy="800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0B1F45"/>
                </a:solidFill>
                <a:latin typeface="Roboto"/>
                <a:ea typeface="Roboto"/>
                <a:cs typeface="Roboto"/>
                <a:sym typeface="Roboto"/>
              </a:rPr>
              <a:t>Forecasting salt exposure for water security and infrastructure integrity.</a:t>
            </a:r>
            <a:endParaRPr sz="1800">
              <a:solidFill>
                <a:srgbClr val="0B1F45"/>
              </a:solidFill>
              <a:latin typeface="Roboto"/>
              <a:ea typeface="Roboto"/>
              <a:cs typeface="Roboto"/>
              <a:sym typeface="Roboto"/>
            </a:endParaRPr>
          </a:p>
        </p:txBody>
      </p:sp>
      <p:pic>
        <p:nvPicPr>
          <p:cNvPr id="55" name="Google Shape;55;p13"/>
          <p:cNvPicPr preferRelativeResize="0"/>
          <p:nvPr/>
        </p:nvPicPr>
        <p:blipFill>
          <a:blip r:embed="rId3">
            <a:alphaModFix/>
          </a:blip>
          <a:stretch>
            <a:fillRect/>
          </a:stretch>
        </p:blipFill>
        <p:spPr>
          <a:xfrm>
            <a:off x="716230" y="1625501"/>
            <a:ext cx="4914776" cy="1043550"/>
          </a:xfrm>
          <a:prstGeom prst="rect">
            <a:avLst/>
          </a:prstGeom>
          <a:noFill/>
          <a:ln>
            <a:noFill/>
          </a:ln>
        </p:spPr>
      </p:pic>
      <p:pic>
        <p:nvPicPr>
          <p:cNvPr id="56" name="Google Shape;56;p13"/>
          <p:cNvPicPr preferRelativeResize="0"/>
          <p:nvPr/>
        </p:nvPicPr>
        <p:blipFill>
          <a:blip r:embed="rId4">
            <a:alphaModFix/>
          </a:blip>
          <a:stretch>
            <a:fillRect/>
          </a:stretch>
        </p:blipFill>
        <p:spPr>
          <a:xfrm>
            <a:off x="5679117" y="162788"/>
            <a:ext cx="3313550" cy="4970325"/>
          </a:xfrm>
          <a:prstGeom prst="rect">
            <a:avLst/>
          </a:prstGeom>
          <a:noFill/>
          <a:ln cap="flat" cmpd="sng" w="9525">
            <a:solidFill>
              <a:srgbClr val="FCFBFC"/>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BAB6"/>
            </a:gs>
            <a:gs pos="23000">
              <a:srgbClr val="327285"/>
            </a:gs>
            <a:gs pos="100000">
              <a:srgbClr val="142A54"/>
            </a:gs>
          </a:gsLst>
          <a:lin ang="8100019" scaled="0"/>
        </a:gradFill>
      </p:bgPr>
    </p:bg>
    <p:spTree>
      <p:nvGrpSpPr>
        <p:cNvPr id="123" name="Shape 123"/>
        <p:cNvGrpSpPr/>
        <p:nvPr/>
      </p:nvGrpSpPr>
      <p:grpSpPr>
        <a:xfrm>
          <a:off x="0" y="0"/>
          <a:ext cx="0" cy="0"/>
          <a:chOff x="0" y="0"/>
          <a:chExt cx="0" cy="0"/>
        </a:xfrm>
      </p:grpSpPr>
      <p:pic>
        <p:nvPicPr>
          <p:cNvPr id="124" name="Google Shape;124;p22"/>
          <p:cNvPicPr preferRelativeResize="0"/>
          <p:nvPr/>
        </p:nvPicPr>
        <p:blipFill>
          <a:blip r:embed="rId3">
            <a:alphaModFix/>
          </a:blip>
          <a:stretch>
            <a:fillRect/>
          </a:stretch>
        </p:blipFill>
        <p:spPr>
          <a:xfrm>
            <a:off x="5670126" y="1038150"/>
            <a:ext cx="3072052" cy="3067199"/>
          </a:xfrm>
          <a:prstGeom prst="rect">
            <a:avLst/>
          </a:prstGeom>
          <a:noFill/>
          <a:ln>
            <a:noFill/>
          </a:ln>
        </p:spPr>
      </p:pic>
      <p:pic>
        <p:nvPicPr>
          <p:cNvPr id="125" name="Google Shape;125;p22"/>
          <p:cNvPicPr preferRelativeResize="0"/>
          <p:nvPr/>
        </p:nvPicPr>
        <p:blipFill>
          <a:blip r:embed="rId4">
            <a:alphaModFix/>
          </a:blip>
          <a:stretch>
            <a:fillRect/>
          </a:stretch>
        </p:blipFill>
        <p:spPr>
          <a:xfrm>
            <a:off x="5009600" y="3050795"/>
            <a:ext cx="4219227" cy="2313080"/>
          </a:xfrm>
          <a:prstGeom prst="rect">
            <a:avLst/>
          </a:prstGeom>
          <a:noFill/>
          <a:ln>
            <a:noFill/>
          </a:ln>
        </p:spPr>
      </p:pic>
      <p:sp>
        <p:nvSpPr>
          <p:cNvPr id="126" name="Google Shape;126;p22"/>
          <p:cNvSpPr txBox="1"/>
          <p:nvPr>
            <p:ph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CFBFC"/>
                </a:solidFill>
                <a:latin typeface="Oswald Medium"/>
                <a:ea typeface="Oswald Medium"/>
                <a:cs typeface="Oswald Medium"/>
                <a:sym typeface="Oswald Medium"/>
              </a:rPr>
              <a:t>But … What Is In Salt? </a:t>
            </a:r>
            <a:endParaRPr sz="3000">
              <a:solidFill>
                <a:schemeClr val="lt1"/>
              </a:solidFill>
              <a:latin typeface="Oswald Medium"/>
              <a:ea typeface="Oswald Medium"/>
              <a:cs typeface="Oswald Medium"/>
              <a:sym typeface="Oswald Medium"/>
            </a:endParaRPr>
          </a:p>
        </p:txBody>
      </p:sp>
      <p:sp>
        <p:nvSpPr>
          <p:cNvPr id="127" name="Google Shape;127;p22"/>
          <p:cNvSpPr txBox="1"/>
          <p:nvPr/>
        </p:nvSpPr>
        <p:spPr>
          <a:xfrm>
            <a:off x="401850" y="1370575"/>
            <a:ext cx="4864800" cy="3067200"/>
          </a:xfrm>
          <a:prstGeom prst="rect">
            <a:avLst/>
          </a:prstGeom>
          <a:noFill/>
          <a:ln>
            <a:noFill/>
          </a:ln>
        </p:spPr>
        <p:txBody>
          <a:bodyPr anchorCtr="0" anchor="t" bIns="91425" lIns="91425" spcFirstLastPara="1" rIns="91425" wrap="square" tIns="91425">
            <a:noAutofit/>
          </a:bodyPr>
          <a:lstStyle/>
          <a:p>
            <a:pPr indent="0" lvl="0" marL="0" rtl="0" algn="l">
              <a:lnSpc>
                <a:spcPct val="180000"/>
              </a:lnSpc>
              <a:spcBef>
                <a:spcPts val="0"/>
              </a:spcBef>
              <a:spcAft>
                <a:spcPts val="0"/>
              </a:spcAft>
              <a:buNone/>
            </a:pPr>
            <a:r>
              <a:rPr lang="en" sz="1700">
                <a:solidFill>
                  <a:srgbClr val="FCFBFC"/>
                </a:solidFill>
                <a:latin typeface="Roboto"/>
                <a:ea typeface="Roboto"/>
                <a:cs typeface="Roboto"/>
                <a:sym typeface="Roboto"/>
              </a:rPr>
              <a:t>Salt comprises many ions, including:</a:t>
            </a:r>
            <a:endParaRPr sz="1700">
              <a:solidFill>
                <a:srgbClr val="FCFBFC"/>
              </a:solidFill>
              <a:latin typeface="Roboto"/>
              <a:ea typeface="Roboto"/>
              <a:cs typeface="Roboto"/>
              <a:sym typeface="Roboto"/>
            </a:endParaRPr>
          </a:p>
          <a:p>
            <a:pPr indent="-336550" lvl="0" marL="457200" rtl="0" algn="l">
              <a:lnSpc>
                <a:spcPct val="115000"/>
              </a:lnSpc>
              <a:spcBef>
                <a:spcPts val="0"/>
              </a:spcBef>
              <a:spcAft>
                <a:spcPts val="0"/>
              </a:spcAft>
              <a:buClr>
                <a:srgbClr val="FCFBFC"/>
              </a:buClr>
              <a:buSzPts val="1700"/>
              <a:buFont typeface="Roboto"/>
              <a:buChar char="➔"/>
            </a:pPr>
            <a:r>
              <a:rPr lang="en" sz="1700">
                <a:solidFill>
                  <a:srgbClr val="FCFBFC"/>
                </a:solidFill>
                <a:latin typeface="Roboto"/>
                <a:ea typeface="Roboto"/>
                <a:cs typeface="Roboto"/>
                <a:sym typeface="Roboto"/>
              </a:rPr>
              <a:t>Sodium</a:t>
            </a:r>
            <a:endParaRPr sz="1700">
              <a:solidFill>
                <a:srgbClr val="FCFBFC"/>
              </a:solidFill>
              <a:latin typeface="Roboto"/>
              <a:ea typeface="Roboto"/>
              <a:cs typeface="Roboto"/>
              <a:sym typeface="Roboto"/>
            </a:endParaRPr>
          </a:p>
          <a:p>
            <a:pPr indent="-336550" lvl="0" marL="457200" rtl="0" algn="l">
              <a:lnSpc>
                <a:spcPct val="115000"/>
              </a:lnSpc>
              <a:spcBef>
                <a:spcPts val="0"/>
              </a:spcBef>
              <a:spcAft>
                <a:spcPts val="0"/>
              </a:spcAft>
              <a:buClr>
                <a:srgbClr val="FCFBFC"/>
              </a:buClr>
              <a:buSzPts val="1700"/>
              <a:buFont typeface="Roboto"/>
              <a:buChar char="➔"/>
            </a:pPr>
            <a:r>
              <a:rPr lang="en" sz="1700">
                <a:solidFill>
                  <a:srgbClr val="FCFBFC"/>
                </a:solidFill>
                <a:latin typeface="Roboto"/>
                <a:ea typeface="Roboto"/>
                <a:cs typeface="Roboto"/>
                <a:sym typeface="Roboto"/>
              </a:rPr>
              <a:t>Chloride</a:t>
            </a:r>
            <a:endParaRPr sz="1700">
              <a:solidFill>
                <a:srgbClr val="FCFBFC"/>
              </a:solidFill>
              <a:latin typeface="Roboto"/>
              <a:ea typeface="Roboto"/>
              <a:cs typeface="Roboto"/>
              <a:sym typeface="Roboto"/>
            </a:endParaRPr>
          </a:p>
          <a:p>
            <a:pPr indent="-336550" lvl="0" marL="457200" rtl="0" algn="l">
              <a:lnSpc>
                <a:spcPct val="115000"/>
              </a:lnSpc>
              <a:spcBef>
                <a:spcPts val="0"/>
              </a:spcBef>
              <a:spcAft>
                <a:spcPts val="0"/>
              </a:spcAft>
              <a:buClr>
                <a:srgbClr val="FCFBFC"/>
              </a:buClr>
              <a:buSzPts val="1700"/>
              <a:buFont typeface="Roboto"/>
              <a:buChar char="➔"/>
            </a:pPr>
            <a:r>
              <a:rPr lang="en" sz="1700">
                <a:solidFill>
                  <a:srgbClr val="FCFBFC"/>
                </a:solidFill>
                <a:latin typeface="Roboto"/>
                <a:ea typeface="Roboto"/>
                <a:cs typeface="Roboto"/>
                <a:sym typeface="Roboto"/>
              </a:rPr>
              <a:t>Calcium</a:t>
            </a:r>
            <a:endParaRPr sz="1700">
              <a:solidFill>
                <a:srgbClr val="FCFBFC"/>
              </a:solidFill>
              <a:latin typeface="Roboto"/>
              <a:ea typeface="Roboto"/>
              <a:cs typeface="Roboto"/>
              <a:sym typeface="Roboto"/>
            </a:endParaRPr>
          </a:p>
          <a:p>
            <a:pPr indent="-336550" lvl="0" marL="457200" rtl="0" algn="l">
              <a:lnSpc>
                <a:spcPct val="115000"/>
              </a:lnSpc>
              <a:spcBef>
                <a:spcPts val="0"/>
              </a:spcBef>
              <a:spcAft>
                <a:spcPts val="0"/>
              </a:spcAft>
              <a:buClr>
                <a:srgbClr val="FCFBFC"/>
              </a:buClr>
              <a:buSzPts val="1700"/>
              <a:buFont typeface="Roboto"/>
              <a:buChar char="➔"/>
            </a:pPr>
            <a:r>
              <a:rPr lang="en" sz="1700">
                <a:solidFill>
                  <a:srgbClr val="FCFBFC"/>
                </a:solidFill>
                <a:latin typeface="Roboto"/>
                <a:ea typeface="Roboto"/>
                <a:cs typeface="Roboto"/>
                <a:sym typeface="Roboto"/>
              </a:rPr>
              <a:t>Magnesium</a:t>
            </a:r>
            <a:endParaRPr sz="1700">
              <a:solidFill>
                <a:srgbClr val="FCFBFC"/>
              </a:solidFill>
              <a:latin typeface="Roboto"/>
              <a:ea typeface="Roboto"/>
              <a:cs typeface="Roboto"/>
              <a:sym typeface="Roboto"/>
            </a:endParaRPr>
          </a:p>
          <a:p>
            <a:pPr indent="-336550" lvl="0" marL="457200" rtl="0" algn="l">
              <a:lnSpc>
                <a:spcPct val="115000"/>
              </a:lnSpc>
              <a:spcBef>
                <a:spcPts val="0"/>
              </a:spcBef>
              <a:spcAft>
                <a:spcPts val="0"/>
              </a:spcAft>
              <a:buClr>
                <a:srgbClr val="FCFBFC"/>
              </a:buClr>
              <a:buSzPts val="1700"/>
              <a:buFont typeface="Roboto"/>
              <a:buChar char="➔"/>
            </a:pPr>
            <a:r>
              <a:rPr lang="en" sz="1700">
                <a:solidFill>
                  <a:srgbClr val="FCFBFC"/>
                </a:solidFill>
                <a:latin typeface="Roboto"/>
                <a:ea typeface="Roboto"/>
                <a:cs typeface="Roboto"/>
                <a:sym typeface="Roboto"/>
              </a:rPr>
              <a:t>Sulfate</a:t>
            </a:r>
            <a:endParaRPr sz="1700">
              <a:solidFill>
                <a:srgbClr val="FCFBFC"/>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dk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700">
                <a:solidFill>
                  <a:srgbClr val="FCFBFC"/>
                </a:solidFill>
                <a:latin typeface="Roboto"/>
                <a:ea typeface="Roboto"/>
                <a:cs typeface="Roboto"/>
                <a:sym typeface="Roboto"/>
              </a:rPr>
              <a:t>Each ion has different </a:t>
            </a:r>
            <a:r>
              <a:rPr lang="en" sz="1700">
                <a:solidFill>
                  <a:srgbClr val="FCFBFC"/>
                </a:solidFill>
                <a:latin typeface="Roboto"/>
                <a:ea typeface="Roboto"/>
                <a:cs typeface="Roboto"/>
                <a:sym typeface="Roboto"/>
              </a:rPr>
              <a:t>consequences</a:t>
            </a:r>
            <a:r>
              <a:rPr lang="en" sz="1700">
                <a:solidFill>
                  <a:srgbClr val="FCFBFC"/>
                </a:solidFill>
                <a:latin typeface="Roboto"/>
                <a:ea typeface="Roboto"/>
                <a:cs typeface="Roboto"/>
                <a:sym typeface="Roboto"/>
              </a:rPr>
              <a:t> and informs different management strategies</a:t>
            </a:r>
            <a:endParaRPr sz="1700">
              <a:solidFill>
                <a:srgbClr val="FCFBFC"/>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nvSpPr>
        <p:spPr>
          <a:xfrm>
            <a:off x="401850" y="1156575"/>
            <a:ext cx="7771200" cy="267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Reduce salt exposure</a:t>
            </a:r>
            <a:endParaRPr sz="1700">
              <a:solidFill>
                <a:schemeClr val="dk1"/>
              </a:solidFill>
              <a:latin typeface="Roboto"/>
              <a:ea typeface="Roboto"/>
              <a:cs typeface="Roboto"/>
              <a:sym typeface="Roboto"/>
            </a:endParaRPr>
          </a:p>
          <a:p>
            <a:pPr indent="-336550" lvl="1" marL="9144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Release freshwater strategically from inland reservoirs</a:t>
            </a:r>
            <a:endParaRPr sz="1700">
              <a:solidFill>
                <a:schemeClr val="dk1"/>
              </a:solidFill>
              <a:latin typeface="Roboto"/>
              <a:ea typeface="Roboto"/>
              <a:cs typeface="Roboto"/>
              <a:sym typeface="Roboto"/>
            </a:endParaRPr>
          </a:p>
          <a:p>
            <a:pPr indent="-336550" lvl="1" marL="9144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Manage winter road de-icer applications</a:t>
            </a:r>
            <a:endParaRPr sz="1700">
              <a:solidFill>
                <a:schemeClr val="dk1"/>
              </a:solidFill>
              <a:latin typeface="Roboto"/>
              <a:ea typeface="Roboto"/>
              <a:cs typeface="Roboto"/>
              <a:sym typeface="Roboto"/>
            </a:endParaRPr>
          </a:p>
          <a:p>
            <a:pPr indent="-336550" lvl="1" marL="9144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Coordinate and time withdrawals across users</a:t>
            </a:r>
            <a:endParaRPr sz="170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Manage corrosion</a:t>
            </a:r>
            <a:endParaRPr sz="1700">
              <a:solidFill>
                <a:schemeClr val="dk1"/>
              </a:solidFill>
              <a:latin typeface="Roboto"/>
              <a:ea typeface="Roboto"/>
              <a:cs typeface="Roboto"/>
              <a:sym typeface="Roboto"/>
            </a:endParaRPr>
          </a:p>
          <a:p>
            <a:pPr indent="-336550" lvl="1" marL="9144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Apply corrosion inhibitors</a:t>
            </a:r>
            <a:endParaRPr sz="1700">
              <a:solidFill>
                <a:schemeClr val="dk1"/>
              </a:solidFill>
              <a:latin typeface="Roboto"/>
              <a:ea typeface="Roboto"/>
              <a:cs typeface="Roboto"/>
              <a:sym typeface="Roboto"/>
            </a:endParaRPr>
          </a:p>
          <a:p>
            <a:pPr indent="-336550" lvl="1" marL="9144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Select corrosion-resistant infrastructure materials</a:t>
            </a:r>
            <a:endParaRPr sz="170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Avoid salt</a:t>
            </a:r>
            <a:endParaRPr sz="1700">
              <a:solidFill>
                <a:schemeClr val="dk1"/>
              </a:solidFill>
              <a:latin typeface="Roboto"/>
              <a:ea typeface="Roboto"/>
              <a:cs typeface="Roboto"/>
              <a:sym typeface="Roboto"/>
            </a:endParaRPr>
          </a:p>
          <a:p>
            <a:pPr indent="-336550" lvl="1" marL="9144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Move water intakes</a:t>
            </a:r>
            <a:endParaRPr sz="1700">
              <a:solidFill>
                <a:schemeClr val="dk1"/>
              </a:solidFill>
              <a:latin typeface="Roboto"/>
              <a:ea typeface="Roboto"/>
              <a:cs typeface="Roboto"/>
              <a:sym typeface="Roboto"/>
            </a:endParaRPr>
          </a:p>
          <a:p>
            <a:pPr indent="-336550" lvl="1" marL="9144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Build new infrastructure -- interconnections, desalination</a:t>
            </a:r>
            <a:endParaRPr sz="1600">
              <a:solidFill>
                <a:schemeClr val="dk2"/>
              </a:solidFill>
              <a:latin typeface="Roboto"/>
              <a:ea typeface="Roboto"/>
              <a:cs typeface="Roboto"/>
              <a:sym typeface="Roboto"/>
            </a:endParaRPr>
          </a:p>
        </p:txBody>
      </p:sp>
      <p:sp>
        <p:nvSpPr>
          <p:cNvPr id="133" name="Google Shape;133;p23"/>
          <p:cNvSpPr txBox="1"/>
          <p:nvPr>
            <p:ph idx="4294967295"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What</a:t>
            </a:r>
            <a:r>
              <a:rPr lang="en" sz="3000">
                <a:solidFill>
                  <a:srgbClr val="0B1F45"/>
                </a:solidFill>
                <a:latin typeface="Oswald Medium"/>
                <a:ea typeface="Oswald Medium"/>
                <a:cs typeface="Oswald Medium"/>
                <a:sym typeface="Oswald Medium"/>
              </a:rPr>
              <a:t> Are Salinity Management Strategies? </a:t>
            </a:r>
            <a:endParaRPr sz="3000">
              <a:solidFill>
                <a:srgbClr val="0B1F45"/>
              </a:solidFill>
              <a:latin typeface="Oswald Medium"/>
              <a:ea typeface="Oswald Medium"/>
              <a:cs typeface="Oswald Medium"/>
              <a:sym typeface="Oswal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nvSpPr>
        <p:spPr>
          <a:xfrm>
            <a:off x="401850" y="1766175"/>
            <a:ext cx="8742000" cy="2702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No tools provide salinity forecasts in river basins and </a:t>
            </a:r>
            <a:r>
              <a:rPr lang="en" sz="1700">
                <a:solidFill>
                  <a:schemeClr val="dk1"/>
                </a:solidFill>
                <a:latin typeface="Roboto"/>
                <a:ea typeface="Roboto"/>
                <a:cs typeface="Roboto"/>
                <a:sym typeface="Roboto"/>
              </a:rPr>
              <a:t>tidal rivers</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No ion-specific models in</a:t>
            </a:r>
            <a:r>
              <a:rPr lang="en" sz="1700">
                <a:solidFill>
                  <a:schemeClr val="dk1"/>
                </a:solidFill>
                <a:latin typeface="Roboto"/>
                <a:ea typeface="Roboto"/>
                <a:cs typeface="Roboto"/>
                <a:sym typeface="Roboto"/>
              </a:rPr>
              <a:t> tidal rivers and estuaries</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No integration of weather and climate forecasts</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No integration with salinity management options</a:t>
            </a:r>
            <a:endParaRPr sz="1700">
              <a:solidFill>
                <a:srgbClr val="5D6CD9"/>
              </a:solidFill>
              <a:latin typeface="Roboto"/>
              <a:ea typeface="Roboto"/>
              <a:cs typeface="Roboto"/>
              <a:sym typeface="Roboto"/>
            </a:endParaRPr>
          </a:p>
          <a:p>
            <a:pPr indent="0" lvl="0" marL="0" rtl="0" algn="l">
              <a:lnSpc>
                <a:spcPct val="115000"/>
              </a:lnSpc>
              <a:spcBef>
                <a:spcPts val="1000"/>
              </a:spcBef>
              <a:spcAft>
                <a:spcPts val="0"/>
              </a:spcAft>
              <a:buNone/>
            </a:pPr>
            <a:r>
              <a:t/>
            </a:r>
            <a:endParaRPr sz="1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dk2"/>
              </a:solidFill>
              <a:latin typeface="Roboto"/>
              <a:ea typeface="Roboto"/>
              <a:cs typeface="Roboto"/>
              <a:sym typeface="Roboto"/>
            </a:endParaRPr>
          </a:p>
        </p:txBody>
      </p:sp>
      <p:sp>
        <p:nvSpPr>
          <p:cNvPr id="139" name="Google Shape;139;p24"/>
          <p:cNvSpPr txBox="1"/>
          <p:nvPr>
            <p:ph idx="4294967295"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No Existing </a:t>
            </a:r>
            <a:r>
              <a:rPr lang="en" sz="3000">
                <a:solidFill>
                  <a:srgbClr val="0B1F45"/>
                </a:solidFill>
                <a:latin typeface="Oswald Medium"/>
                <a:ea typeface="Oswald Medium"/>
                <a:cs typeface="Oswald Medium"/>
                <a:sym typeface="Oswald Medium"/>
              </a:rPr>
              <a:t>Tools Provide Salinity Forecasts</a:t>
            </a:r>
            <a:endParaRPr sz="3000">
              <a:solidFill>
                <a:srgbClr val="0B1F45"/>
              </a:solidFill>
              <a:latin typeface="Oswald Medium"/>
              <a:ea typeface="Oswald Medium"/>
              <a:cs typeface="Oswald Medium"/>
              <a:sym typeface="Oswald Medium"/>
            </a:endParaRPr>
          </a:p>
        </p:txBody>
      </p:sp>
      <p:sp>
        <p:nvSpPr>
          <p:cNvPr id="140" name="Google Shape;140;p24"/>
          <p:cNvSpPr txBox="1"/>
          <p:nvPr/>
        </p:nvSpPr>
        <p:spPr>
          <a:xfrm>
            <a:off x="2846400" y="4843875"/>
            <a:ext cx="632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idx="4294967295"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SaltCast Deliver</a:t>
            </a:r>
            <a:r>
              <a:rPr lang="en" sz="3000">
                <a:solidFill>
                  <a:srgbClr val="0B1F45"/>
                </a:solidFill>
                <a:latin typeface="Oswald Medium"/>
                <a:ea typeface="Oswald Medium"/>
                <a:cs typeface="Oswald Medium"/>
                <a:sym typeface="Oswald Medium"/>
              </a:rPr>
              <a:t>s…</a:t>
            </a:r>
            <a:endParaRPr sz="3000">
              <a:solidFill>
                <a:srgbClr val="0B1F45"/>
              </a:solidFill>
              <a:latin typeface="Oswald Medium"/>
              <a:ea typeface="Oswald Medium"/>
              <a:cs typeface="Oswald Medium"/>
              <a:sym typeface="Oswald Medium"/>
            </a:endParaRPr>
          </a:p>
        </p:txBody>
      </p:sp>
      <p:sp>
        <p:nvSpPr>
          <p:cNvPr id="146" name="Google Shape;146;p25"/>
          <p:cNvSpPr txBox="1"/>
          <p:nvPr/>
        </p:nvSpPr>
        <p:spPr>
          <a:xfrm>
            <a:off x="401850" y="1461375"/>
            <a:ext cx="4272000" cy="267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Coupled</a:t>
            </a:r>
            <a:r>
              <a:rPr lang="en" sz="1700">
                <a:solidFill>
                  <a:schemeClr val="dk1"/>
                </a:solidFill>
                <a:latin typeface="Roboto"/>
                <a:ea typeface="Roboto"/>
                <a:cs typeface="Roboto"/>
                <a:sym typeface="Roboto"/>
              </a:rPr>
              <a:t> watershed-estuary model</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Ion-specific forecasts</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Seamless short-term and long-term forecasts from the next day to the next century</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Adaptation playbook</a:t>
            </a:r>
            <a:r>
              <a:rPr lang="en" sz="1700">
                <a:solidFill>
                  <a:schemeClr val="dk1"/>
                </a:solidFill>
                <a:latin typeface="Roboto"/>
                <a:ea typeface="Roboto"/>
                <a:cs typeface="Roboto"/>
                <a:sym typeface="Roboto"/>
              </a:rPr>
              <a:t> combines outputs from AI algorithms with qualitative, case study research</a:t>
            </a:r>
            <a:endParaRPr sz="17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dk2"/>
              </a:solidFill>
              <a:latin typeface="Roboto"/>
              <a:ea typeface="Roboto"/>
              <a:cs typeface="Roboto"/>
              <a:sym typeface="Roboto"/>
            </a:endParaRPr>
          </a:p>
        </p:txBody>
      </p:sp>
      <p:pic>
        <p:nvPicPr>
          <p:cNvPr id="147" name="Google Shape;147;p25"/>
          <p:cNvPicPr preferRelativeResize="0"/>
          <p:nvPr/>
        </p:nvPicPr>
        <p:blipFill rotWithShape="1">
          <a:blip r:embed="rId3">
            <a:alphaModFix/>
          </a:blip>
          <a:srcRect b="15658" l="0" r="17918" t="15631"/>
          <a:stretch/>
        </p:blipFill>
        <p:spPr>
          <a:xfrm>
            <a:off x="5158900" y="1665600"/>
            <a:ext cx="3799626" cy="2416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idx="4294967295" type="title"/>
          </p:nvPr>
        </p:nvSpPr>
        <p:spPr>
          <a:xfrm rot="-5400000">
            <a:off x="-2354700" y="2077500"/>
            <a:ext cx="528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1F45"/>
                </a:solidFill>
                <a:latin typeface="Oswald Medium"/>
                <a:ea typeface="Oswald Medium"/>
                <a:cs typeface="Oswald Medium"/>
                <a:sym typeface="Oswald Medium"/>
              </a:rPr>
              <a:t>SaltCast Decision Support System</a:t>
            </a:r>
            <a:endParaRPr>
              <a:solidFill>
                <a:srgbClr val="0B1F45"/>
              </a:solidFill>
              <a:latin typeface="Oswald Medium"/>
              <a:ea typeface="Oswald Medium"/>
              <a:cs typeface="Oswald Medium"/>
              <a:sym typeface="Oswald Medium"/>
            </a:endParaRPr>
          </a:p>
        </p:txBody>
      </p:sp>
      <p:pic>
        <p:nvPicPr>
          <p:cNvPr id="153" name="Google Shape;153;p26"/>
          <p:cNvPicPr preferRelativeResize="0"/>
          <p:nvPr/>
        </p:nvPicPr>
        <p:blipFill>
          <a:blip r:embed="rId3">
            <a:alphaModFix/>
          </a:blip>
          <a:stretch>
            <a:fillRect/>
          </a:stretch>
        </p:blipFill>
        <p:spPr>
          <a:xfrm>
            <a:off x="572700" y="-152400"/>
            <a:ext cx="8065823" cy="524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7"/>
          <p:cNvPicPr preferRelativeResize="0"/>
          <p:nvPr/>
        </p:nvPicPr>
        <p:blipFill>
          <a:blip r:embed="rId3">
            <a:alphaModFix/>
          </a:blip>
          <a:stretch>
            <a:fillRect/>
          </a:stretch>
        </p:blipFill>
        <p:spPr>
          <a:xfrm>
            <a:off x="87700" y="781950"/>
            <a:ext cx="8839204" cy="4326558"/>
          </a:xfrm>
          <a:prstGeom prst="rect">
            <a:avLst/>
          </a:prstGeom>
          <a:noFill/>
          <a:ln>
            <a:noFill/>
          </a:ln>
        </p:spPr>
      </p:pic>
      <p:cxnSp>
        <p:nvCxnSpPr>
          <p:cNvPr id="159" name="Google Shape;159;p27"/>
          <p:cNvCxnSpPr/>
          <p:nvPr/>
        </p:nvCxnSpPr>
        <p:spPr>
          <a:xfrm>
            <a:off x="5459200" y="2864350"/>
            <a:ext cx="254400" cy="1560000"/>
          </a:xfrm>
          <a:prstGeom prst="straightConnector1">
            <a:avLst/>
          </a:prstGeom>
          <a:noFill/>
          <a:ln cap="flat" cmpd="sng" w="9525">
            <a:solidFill>
              <a:schemeClr val="dk2"/>
            </a:solidFill>
            <a:prstDash val="solid"/>
            <a:round/>
            <a:headEnd len="med" w="med" type="none"/>
            <a:tailEnd len="med" w="med" type="none"/>
          </a:ln>
        </p:spPr>
      </p:cxnSp>
      <p:cxnSp>
        <p:nvCxnSpPr>
          <p:cNvPr id="160" name="Google Shape;160;p27"/>
          <p:cNvCxnSpPr/>
          <p:nvPr/>
        </p:nvCxnSpPr>
        <p:spPr>
          <a:xfrm flipH="1" rot="10800000">
            <a:off x="5459200" y="1747150"/>
            <a:ext cx="246300" cy="378000"/>
          </a:xfrm>
          <a:prstGeom prst="straightConnector1">
            <a:avLst/>
          </a:prstGeom>
          <a:noFill/>
          <a:ln cap="flat" cmpd="sng" w="9525">
            <a:solidFill>
              <a:schemeClr val="dk2"/>
            </a:solidFill>
            <a:prstDash val="solid"/>
            <a:round/>
            <a:headEnd len="med" w="med" type="none"/>
            <a:tailEnd len="med" w="med" type="none"/>
          </a:ln>
        </p:spPr>
      </p:cxnSp>
      <p:sp>
        <p:nvSpPr>
          <p:cNvPr id="161" name="Google Shape;161;p27"/>
          <p:cNvSpPr txBox="1"/>
          <p:nvPr/>
        </p:nvSpPr>
        <p:spPr>
          <a:xfrm>
            <a:off x="522750" y="3185300"/>
            <a:ext cx="30000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dk1"/>
                </a:solidFill>
                <a:latin typeface="Roboto"/>
                <a:ea typeface="Roboto"/>
                <a:cs typeface="Roboto"/>
                <a:sym typeface="Roboto"/>
              </a:rPr>
              <a:t>Model evaluation</a:t>
            </a:r>
            <a:endParaRPr/>
          </a:p>
        </p:txBody>
      </p:sp>
      <p:sp>
        <p:nvSpPr>
          <p:cNvPr id="162" name="Google Shape;162;p27"/>
          <p:cNvSpPr/>
          <p:nvPr/>
        </p:nvSpPr>
        <p:spPr>
          <a:xfrm rot="4118766">
            <a:off x="1273017" y="2913795"/>
            <a:ext cx="499276" cy="237212"/>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27"/>
          <p:cNvSpPr/>
          <p:nvPr/>
        </p:nvSpPr>
        <p:spPr>
          <a:xfrm>
            <a:off x="1306200" y="2539250"/>
            <a:ext cx="64800" cy="7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7"/>
          <p:cNvSpPr txBox="1"/>
          <p:nvPr>
            <p:ph idx="4294967295" type="title"/>
          </p:nvPr>
        </p:nvSpPr>
        <p:spPr>
          <a:xfrm>
            <a:off x="311700" y="2494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900">
                <a:solidFill>
                  <a:srgbClr val="0B1F45"/>
                </a:solidFill>
                <a:latin typeface="Oswald Medium"/>
                <a:ea typeface="Oswald Medium"/>
                <a:cs typeface="Oswald Medium"/>
                <a:sym typeface="Oswald Medium"/>
              </a:rPr>
              <a:t>Soil and Water Assessment Tool (SWAT+) Watershed Model</a:t>
            </a:r>
            <a:endParaRPr sz="2900">
              <a:latin typeface="Oswald Medium"/>
              <a:ea typeface="Oswald Medium"/>
              <a:cs typeface="Oswald Medium"/>
              <a:sym typeface="Oswald Medium"/>
            </a:endParaRPr>
          </a:p>
          <a:p>
            <a:pPr indent="0" lvl="0" marL="0" rtl="0" algn="l">
              <a:spcBef>
                <a:spcPts val="0"/>
              </a:spcBef>
              <a:spcAft>
                <a:spcPts val="0"/>
              </a:spcAft>
              <a:buNone/>
            </a:pPr>
            <a:r>
              <a:t/>
            </a:r>
            <a:endParaRPr sz="3000">
              <a:solidFill>
                <a:srgbClr val="0B1F45"/>
              </a:solidFill>
              <a:latin typeface="Oswald Medium"/>
              <a:ea typeface="Oswald Medium"/>
              <a:cs typeface="Oswald Medium"/>
              <a:sym typeface="Oswal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8"/>
          <p:cNvPicPr preferRelativeResize="0"/>
          <p:nvPr/>
        </p:nvPicPr>
        <p:blipFill>
          <a:blip r:embed="rId3">
            <a:alphaModFix/>
          </a:blip>
          <a:stretch>
            <a:fillRect/>
          </a:stretch>
        </p:blipFill>
        <p:spPr>
          <a:xfrm>
            <a:off x="4752391" y="1012355"/>
            <a:ext cx="4126834" cy="1680912"/>
          </a:xfrm>
          <a:prstGeom prst="rect">
            <a:avLst/>
          </a:prstGeom>
          <a:noFill/>
          <a:ln>
            <a:noFill/>
          </a:ln>
        </p:spPr>
      </p:pic>
      <p:pic>
        <p:nvPicPr>
          <p:cNvPr id="170" name="Google Shape;170;p28"/>
          <p:cNvPicPr preferRelativeResize="0"/>
          <p:nvPr/>
        </p:nvPicPr>
        <p:blipFill>
          <a:blip r:embed="rId4">
            <a:alphaModFix/>
          </a:blip>
          <a:stretch>
            <a:fillRect/>
          </a:stretch>
        </p:blipFill>
        <p:spPr>
          <a:xfrm>
            <a:off x="510719" y="897343"/>
            <a:ext cx="4229067" cy="4023680"/>
          </a:xfrm>
          <a:prstGeom prst="rect">
            <a:avLst/>
          </a:prstGeom>
          <a:noFill/>
          <a:ln>
            <a:noFill/>
          </a:ln>
        </p:spPr>
      </p:pic>
      <p:sp>
        <p:nvSpPr>
          <p:cNvPr id="171" name="Google Shape;171;p28"/>
          <p:cNvSpPr/>
          <p:nvPr/>
        </p:nvSpPr>
        <p:spPr>
          <a:xfrm>
            <a:off x="4130393" y="1144545"/>
            <a:ext cx="62100" cy="69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8"/>
          <p:cNvSpPr txBox="1"/>
          <p:nvPr/>
        </p:nvSpPr>
        <p:spPr>
          <a:xfrm>
            <a:off x="5672284" y="857875"/>
            <a:ext cx="28671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dk1"/>
                </a:solidFill>
                <a:latin typeface="Roboto"/>
                <a:ea typeface="Roboto"/>
                <a:cs typeface="Roboto"/>
                <a:sym typeface="Roboto"/>
              </a:rPr>
              <a:t>Model evaluation</a:t>
            </a:r>
            <a:endParaRPr/>
          </a:p>
        </p:txBody>
      </p:sp>
      <p:pic>
        <p:nvPicPr>
          <p:cNvPr id="173" name="Google Shape;173;p28"/>
          <p:cNvPicPr preferRelativeResize="0"/>
          <p:nvPr/>
        </p:nvPicPr>
        <p:blipFill>
          <a:blip r:embed="rId5">
            <a:alphaModFix/>
          </a:blip>
          <a:stretch>
            <a:fillRect/>
          </a:stretch>
        </p:blipFill>
        <p:spPr>
          <a:xfrm>
            <a:off x="5162876" y="2801996"/>
            <a:ext cx="1232525" cy="2007840"/>
          </a:xfrm>
          <a:prstGeom prst="rect">
            <a:avLst/>
          </a:prstGeom>
          <a:noFill/>
          <a:ln>
            <a:noFill/>
          </a:ln>
        </p:spPr>
      </p:pic>
      <p:pic>
        <p:nvPicPr>
          <p:cNvPr id="174" name="Google Shape;174;p28"/>
          <p:cNvPicPr preferRelativeResize="0"/>
          <p:nvPr/>
        </p:nvPicPr>
        <p:blipFill>
          <a:blip r:embed="rId6">
            <a:alphaModFix/>
          </a:blip>
          <a:stretch>
            <a:fillRect/>
          </a:stretch>
        </p:blipFill>
        <p:spPr>
          <a:xfrm>
            <a:off x="3484255" y="2292732"/>
            <a:ext cx="646138" cy="903469"/>
          </a:xfrm>
          <a:prstGeom prst="rect">
            <a:avLst/>
          </a:prstGeom>
          <a:noFill/>
          <a:ln>
            <a:noFill/>
          </a:ln>
        </p:spPr>
      </p:pic>
      <p:pic>
        <p:nvPicPr>
          <p:cNvPr id="175" name="Google Shape;175;p28"/>
          <p:cNvPicPr preferRelativeResize="0"/>
          <p:nvPr/>
        </p:nvPicPr>
        <p:blipFill>
          <a:blip r:embed="rId7">
            <a:alphaModFix/>
          </a:blip>
          <a:stretch>
            <a:fillRect/>
          </a:stretch>
        </p:blipFill>
        <p:spPr>
          <a:xfrm rot="1413493">
            <a:off x="3809521" y="3427854"/>
            <a:ext cx="1644507" cy="1220234"/>
          </a:xfrm>
          <a:prstGeom prst="rect">
            <a:avLst/>
          </a:prstGeom>
          <a:noFill/>
          <a:ln>
            <a:noFill/>
          </a:ln>
        </p:spPr>
      </p:pic>
      <p:pic>
        <p:nvPicPr>
          <p:cNvPr id="176" name="Google Shape;176;p28"/>
          <p:cNvPicPr preferRelativeResize="0"/>
          <p:nvPr/>
        </p:nvPicPr>
        <p:blipFill>
          <a:blip r:embed="rId7">
            <a:alphaModFix/>
          </a:blip>
          <a:stretch>
            <a:fillRect/>
          </a:stretch>
        </p:blipFill>
        <p:spPr>
          <a:xfrm rot="-719921">
            <a:off x="4135693" y="2199780"/>
            <a:ext cx="992161" cy="736190"/>
          </a:xfrm>
          <a:prstGeom prst="rect">
            <a:avLst/>
          </a:prstGeom>
          <a:noFill/>
          <a:ln>
            <a:noFill/>
          </a:ln>
        </p:spPr>
      </p:pic>
      <p:sp>
        <p:nvSpPr>
          <p:cNvPr id="177" name="Google Shape;177;p28"/>
          <p:cNvSpPr txBox="1"/>
          <p:nvPr/>
        </p:nvSpPr>
        <p:spPr>
          <a:xfrm>
            <a:off x="454275" y="1935702"/>
            <a:ext cx="18204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dk1"/>
                </a:solidFill>
                <a:latin typeface="Roboto"/>
                <a:ea typeface="Roboto"/>
                <a:cs typeface="Roboto"/>
                <a:sym typeface="Roboto"/>
              </a:rPr>
              <a:t>Potomac River</a:t>
            </a:r>
            <a:endParaRPr/>
          </a:p>
        </p:txBody>
      </p:sp>
      <p:sp>
        <p:nvSpPr>
          <p:cNvPr id="178" name="Google Shape;178;p28"/>
          <p:cNvSpPr txBox="1"/>
          <p:nvPr/>
        </p:nvSpPr>
        <p:spPr>
          <a:xfrm>
            <a:off x="454275" y="3356535"/>
            <a:ext cx="18204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dk1"/>
                </a:solidFill>
                <a:latin typeface="Roboto"/>
                <a:ea typeface="Roboto"/>
                <a:cs typeface="Roboto"/>
                <a:sym typeface="Roboto"/>
              </a:rPr>
              <a:t>James</a:t>
            </a:r>
            <a:r>
              <a:rPr lang="en" sz="1700">
                <a:solidFill>
                  <a:schemeClr val="dk1"/>
                </a:solidFill>
                <a:latin typeface="Roboto"/>
                <a:ea typeface="Roboto"/>
                <a:cs typeface="Roboto"/>
                <a:sym typeface="Roboto"/>
              </a:rPr>
              <a:t> River</a:t>
            </a:r>
            <a:endParaRPr/>
          </a:p>
        </p:txBody>
      </p:sp>
      <p:sp>
        <p:nvSpPr>
          <p:cNvPr id="179" name="Google Shape;179;p28"/>
          <p:cNvSpPr txBox="1"/>
          <p:nvPr/>
        </p:nvSpPr>
        <p:spPr>
          <a:xfrm>
            <a:off x="6395399" y="3509892"/>
            <a:ext cx="1820400" cy="74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dk1"/>
                </a:solidFill>
                <a:latin typeface="Roboto"/>
                <a:ea typeface="Roboto"/>
                <a:cs typeface="Roboto"/>
                <a:sym typeface="Roboto"/>
              </a:rPr>
              <a:t>Chesapeake Bay Main Channel</a:t>
            </a:r>
            <a:endParaRPr/>
          </a:p>
        </p:txBody>
      </p:sp>
      <p:sp>
        <p:nvSpPr>
          <p:cNvPr id="180" name="Google Shape;180;p28"/>
          <p:cNvSpPr/>
          <p:nvPr/>
        </p:nvSpPr>
        <p:spPr>
          <a:xfrm rot="565234">
            <a:off x="4263166" y="1163080"/>
            <a:ext cx="811950" cy="226575"/>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8"/>
          <p:cNvSpPr txBox="1"/>
          <p:nvPr>
            <p:ph idx="4294967295" type="title"/>
          </p:nvPr>
        </p:nvSpPr>
        <p:spPr>
          <a:xfrm>
            <a:off x="311700" y="2494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0B1F45"/>
                </a:solidFill>
                <a:latin typeface="Oswald Medium"/>
                <a:ea typeface="Oswald Medium"/>
                <a:cs typeface="Oswald Medium"/>
                <a:sym typeface="Oswald Medium"/>
              </a:rPr>
              <a:t>Finite Volume Coastal Ocean Model (FVCOM)</a:t>
            </a:r>
            <a:endParaRPr sz="3000">
              <a:latin typeface="Oswald Medium"/>
              <a:ea typeface="Oswald Medium"/>
              <a:cs typeface="Oswald Medium"/>
              <a:sym typeface="Oswald Medium"/>
            </a:endParaRPr>
          </a:p>
          <a:p>
            <a:pPr indent="0" lvl="0" marL="0" rtl="0" algn="l">
              <a:spcBef>
                <a:spcPts val="0"/>
              </a:spcBef>
              <a:spcAft>
                <a:spcPts val="0"/>
              </a:spcAft>
              <a:buNone/>
            </a:pPr>
            <a:r>
              <a:t/>
            </a:r>
            <a:endParaRPr sz="29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t/>
            </a:r>
            <a:endParaRPr sz="3000">
              <a:solidFill>
                <a:srgbClr val="0B1F45"/>
              </a:solidFill>
              <a:latin typeface="Oswald Medium"/>
              <a:ea typeface="Oswald Medium"/>
              <a:cs typeface="Oswald Medium"/>
              <a:sym typeface="Oswald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3">
            <a:alphaModFix/>
          </a:blip>
          <a:srcRect b="1666" l="1797" r="0" t="1975"/>
          <a:stretch/>
        </p:blipFill>
        <p:spPr>
          <a:xfrm>
            <a:off x="3254900" y="523075"/>
            <a:ext cx="5761076" cy="4289651"/>
          </a:xfrm>
          <a:prstGeom prst="rect">
            <a:avLst/>
          </a:prstGeom>
          <a:noFill/>
          <a:ln>
            <a:noFill/>
          </a:ln>
        </p:spPr>
      </p:pic>
      <p:sp>
        <p:nvSpPr>
          <p:cNvPr id="187" name="Google Shape;187;p29"/>
          <p:cNvSpPr txBox="1"/>
          <p:nvPr/>
        </p:nvSpPr>
        <p:spPr>
          <a:xfrm>
            <a:off x="4083473" y="452422"/>
            <a:ext cx="2812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USGS monitoring station on the Potomac River</a:t>
            </a:r>
            <a:endParaRPr sz="1100"/>
          </a:p>
        </p:txBody>
      </p:sp>
      <p:sp>
        <p:nvSpPr>
          <p:cNvPr id="188" name="Google Shape;188;p29"/>
          <p:cNvSpPr txBox="1"/>
          <p:nvPr/>
        </p:nvSpPr>
        <p:spPr>
          <a:xfrm>
            <a:off x="261350" y="1770975"/>
            <a:ext cx="3257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S</a:t>
            </a:r>
            <a:r>
              <a:rPr lang="en" sz="3000">
                <a:solidFill>
                  <a:srgbClr val="0B1F45"/>
                </a:solidFill>
                <a:latin typeface="Oswald Medium"/>
                <a:ea typeface="Oswald Medium"/>
                <a:cs typeface="Oswald Medium"/>
                <a:sym typeface="Oswald Medium"/>
              </a:rPr>
              <a:t>ite-Specific </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Ion Composition</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Clr>
                <a:schemeClr val="dk1"/>
              </a:buClr>
              <a:buSzPts val="1100"/>
              <a:buFont typeface="Arial"/>
              <a:buNone/>
            </a:pPr>
            <a:r>
              <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t/>
            </a:r>
            <a:endParaRPr sz="3000">
              <a:solidFill>
                <a:srgbClr val="0B1F45"/>
              </a:solidFill>
              <a:latin typeface="Oswald Medium"/>
              <a:ea typeface="Oswald Medium"/>
              <a:cs typeface="Oswald Medium"/>
              <a:sym typeface="Oswald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0"/>
          <p:cNvPicPr preferRelativeResize="0"/>
          <p:nvPr/>
        </p:nvPicPr>
        <p:blipFill>
          <a:blip r:embed="rId3">
            <a:alphaModFix/>
          </a:blip>
          <a:stretch>
            <a:fillRect/>
          </a:stretch>
        </p:blipFill>
        <p:spPr>
          <a:xfrm>
            <a:off x="3079950" y="545125"/>
            <a:ext cx="5984149" cy="4228775"/>
          </a:xfrm>
          <a:prstGeom prst="rect">
            <a:avLst/>
          </a:prstGeom>
          <a:noFill/>
          <a:ln>
            <a:noFill/>
          </a:ln>
        </p:spPr>
      </p:pic>
      <p:sp>
        <p:nvSpPr>
          <p:cNvPr id="194" name="Google Shape;194;p30"/>
          <p:cNvSpPr txBox="1"/>
          <p:nvPr/>
        </p:nvSpPr>
        <p:spPr>
          <a:xfrm>
            <a:off x="261350" y="1313775"/>
            <a:ext cx="3257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Search For</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Alternative</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Reservoir </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Release </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Schedules</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t/>
            </a:r>
            <a:endParaRPr sz="3000">
              <a:solidFill>
                <a:srgbClr val="0B1F45"/>
              </a:solidFill>
              <a:latin typeface="Oswald Medium"/>
              <a:ea typeface="Oswald Medium"/>
              <a:cs typeface="Oswald Medium"/>
              <a:sym typeface="Oswald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nvSpPr>
        <p:spPr>
          <a:xfrm>
            <a:off x="326950" y="1819800"/>
            <a:ext cx="3987300" cy="21135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20% of the US population </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Large, heavily utilized tidal rivers</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Observed salinity increases in all major rivers</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Higher-than-average sea-level rise</a:t>
            </a:r>
            <a:endParaRPr sz="17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dk2"/>
              </a:solidFill>
              <a:latin typeface="Roboto"/>
              <a:ea typeface="Roboto"/>
              <a:cs typeface="Roboto"/>
              <a:sym typeface="Roboto"/>
            </a:endParaRPr>
          </a:p>
        </p:txBody>
      </p:sp>
      <p:pic>
        <p:nvPicPr>
          <p:cNvPr id="200" name="Google Shape;200;p31"/>
          <p:cNvPicPr preferRelativeResize="0"/>
          <p:nvPr/>
        </p:nvPicPr>
        <p:blipFill>
          <a:blip r:embed="rId3">
            <a:alphaModFix/>
          </a:blip>
          <a:stretch>
            <a:fillRect/>
          </a:stretch>
        </p:blipFill>
        <p:spPr>
          <a:xfrm>
            <a:off x="4904375" y="1170375"/>
            <a:ext cx="3849025" cy="3764476"/>
          </a:xfrm>
          <a:prstGeom prst="rect">
            <a:avLst/>
          </a:prstGeom>
          <a:noFill/>
          <a:ln>
            <a:noFill/>
          </a:ln>
        </p:spPr>
      </p:pic>
      <p:sp>
        <p:nvSpPr>
          <p:cNvPr id="201" name="Google Shape;201;p31"/>
          <p:cNvSpPr txBox="1"/>
          <p:nvPr>
            <p:ph idx="4294967295" type="title"/>
          </p:nvPr>
        </p:nvSpPr>
        <p:spPr>
          <a:xfrm>
            <a:off x="328375" y="401825"/>
            <a:ext cx="839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Phase I➡II: Expand to Mid-Atlantic Region</a:t>
            </a:r>
            <a:endParaRPr sz="3000">
              <a:latin typeface="Oswald Medium"/>
              <a:ea typeface="Oswald Medium"/>
              <a:cs typeface="Oswald Medium"/>
              <a:sym typeface="Oswald Medium"/>
            </a:endParaRPr>
          </a:p>
          <a:p>
            <a:pPr indent="0" lvl="0" marL="0" rtl="0" algn="l">
              <a:spcBef>
                <a:spcPts val="0"/>
              </a:spcBef>
              <a:spcAft>
                <a:spcPts val="0"/>
              </a:spcAft>
              <a:buNone/>
            </a:pPr>
            <a:r>
              <a:t/>
            </a:r>
            <a:endParaRPr sz="3000">
              <a:solidFill>
                <a:srgbClr val="0B1F45"/>
              </a:solidFill>
              <a:latin typeface="Oswald Medium"/>
              <a:ea typeface="Oswald Medium"/>
              <a:cs typeface="Oswald Medium"/>
              <a:sym typeface="Oswald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724" l="0" r="0" t="0"/>
          <a:stretch/>
        </p:blipFill>
        <p:spPr>
          <a:xfrm>
            <a:off x="3512725" y="1137150"/>
            <a:ext cx="5401851" cy="3398875"/>
          </a:xfrm>
          <a:prstGeom prst="rect">
            <a:avLst/>
          </a:prstGeom>
          <a:noFill/>
          <a:ln>
            <a:noFill/>
          </a:ln>
        </p:spPr>
      </p:pic>
      <p:pic>
        <p:nvPicPr>
          <p:cNvPr id="62" name="Google Shape;62;p14"/>
          <p:cNvPicPr preferRelativeResize="0"/>
          <p:nvPr/>
        </p:nvPicPr>
        <p:blipFill>
          <a:blip r:embed="rId4">
            <a:alphaModFix/>
          </a:blip>
          <a:stretch>
            <a:fillRect/>
          </a:stretch>
        </p:blipFill>
        <p:spPr>
          <a:xfrm>
            <a:off x="4951000" y="763075"/>
            <a:ext cx="2920350" cy="337568"/>
          </a:xfrm>
          <a:prstGeom prst="rect">
            <a:avLst/>
          </a:prstGeom>
          <a:noFill/>
          <a:ln>
            <a:noFill/>
          </a:ln>
        </p:spPr>
      </p:pic>
      <p:pic>
        <p:nvPicPr>
          <p:cNvPr id="63" name="Google Shape;63;p14"/>
          <p:cNvPicPr preferRelativeResize="0"/>
          <p:nvPr/>
        </p:nvPicPr>
        <p:blipFill rotWithShape="1">
          <a:blip r:embed="rId3">
            <a:alphaModFix/>
          </a:blip>
          <a:srcRect b="97665" l="32710" r="32044" t="3382"/>
          <a:stretch/>
        </p:blipFill>
        <p:spPr>
          <a:xfrm flipH="1" rot="10800000">
            <a:off x="5014566" y="1100654"/>
            <a:ext cx="2793216" cy="177521"/>
          </a:xfrm>
          <a:prstGeom prst="rect">
            <a:avLst/>
          </a:prstGeom>
          <a:noFill/>
          <a:ln>
            <a:noFill/>
          </a:ln>
        </p:spPr>
      </p:pic>
      <p:sp>
        <p:nvSpPr>
          <p:cNvPr id="64" name="Google Shape;64;p14"/>
          <p:cNvSpPr txBox="1"/>
          <p:nvPr/>
        </p:nvSpPr>
        <p:spPr>
          <a:xfrm>
            <a:off x="261350" y="1651950"/>
            <a:ext cx="3257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Drought </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Reduces Flow </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Down the </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Mississippi River</a:t>
            </a:r>
            <a:endParaRPr sz="3000">
              <a:solidFill>
                <a:srgbClr val="0B1F45"/>
              </a:solidFill>
              <a:latin typeface="Oswald Medium"/>
              <a:ea typeface="Oswald Medium"/>
              <a:cs typeface="Oswald Medium"/>
              <a:sym typeface="Oswald Medium"/>
            </a:endParaRPr>
          </a:p>
        </p:txBody>
      </p:sp>
      <p:sp>
        <p:nvSpPr>
          <p:cNvPr id="65" name="Google Shape;65;p14"/>
          <p:cNvSpPr txBox="1"/>
          <p:nvPr/>
        </p:nvSpPr>
        <p:spPr>
          <a:xfrm>
            <a:off x="5598225" y="4684000"/>
            <a:ext cx="31152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1000">
                <a:solidFill>
                  <a:schemeClr val="dk1"/>
                </a:solidFill>
                <a:latin typeface="Roboto Light"/>
                <a:ea typeface="Roboto Light"/>
                <a:cs typeface="Roboto Light"/>
                <a:sym typeface="Roboto Light"/>
              </a:rPr>
              <a:t>Source: New York Times (Sep. 2023)</a:t>
            </a:r>
            <a:endParaRPr sz="1000">
              <a:solidFill>
                <a:schemeClr val="dk1"/>
              </a:solidFill>
              <a:latin typeface="Roboto Light"/>
              <a:ea typeface="Roboto Light"/>
              <a:cs typeface="Roboto Light"/>
              <a:sym typeface="Robo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28375" y="401825"/>
            <a:ext cx="839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Phase I➡II: Expand Outputs in Response to Interviews</a:t>
            </a:r>
            <a:endParaRPr sz="3000">
              <a:latin typeface="Oswald Medium"/>
              <a:ea typeface="Oswald Medium"/>
              <a:cs typeface="Oswald Medium"/>
              <a:sym typeface="Oswald Medium"/>
            </a:endParaRPr>
          </a:p>
        </p:txBody>
      </p:sp>
      <p:pic>
        <p:nvPicPr>
          <p:cNvPr id="207" name="Google Shape;207;p32"/>
          <p:cNvPicPr preferRelativeResize="0"/>
          <p:nvPr/>
        </p:nvPicPr>
        <p:blipFill>
          <a:blip r:embed="rId3">
            <a:alphaModFix/>
          </a:blip>
          <a:stretch>
            <a:fillRect/>
          </a:stretch>
        </p:blipFill>
        <p:spPr>
          <a:xfrm>
            <a:off x="-69550" y="1700875"/>
            <a:ext cx="1872900" cy="1872900"/>
          </a:xfrm>
          <a:prstGeom prst="rect">
            <a:avLst/>
          </a:prstGeom>
          <a:noFill/>
          <a:ln>
            <a:noFill/>
          </a:ln>
        </p:spPr>
      </p:pic>
      <p:pic>
        <p:nvPicPr>
          <p:cNvPr id="208" name="Google Shape;208;p32"/>
          <p:cNvPicPr preferRelativeResize="0"/>
          <p:nvPr/>
        </p:nvPicPr>
        <p:blipFill>
          <a:blip r:embed="rId4">
            <a:alphaModFix/>
          </a:blip>
          <a:stretch>
            <a:fillRect/>
          </a:stretch>
        </p:blipFill>
        <p:spPr>
          <a:xfrm>
            <a:off x="4278625" y="1700875"/>
            <a:ext cx="1917250" cy="1917250"/>
          </a:xfrm>
          <a:prstGeom prst="rect">
            <a:avLst/>
          </a:prstGeom>
          <a:noFill/>
          <a:ln>
            <a:noFill/>
          </a:ln>
        </p:spPr>
      </p:pic>
      <p:sp>
        <p:nvSpPr>
          <p:cNvPr id="209" name="Google Shape;209;p32"/>
          <p:cNvSpPr txBox="1"/>
          <p:nvPr>
            <p:ph idx="1" type="body"/>
          </p:nvPr>
        </p:nvSpPr>
        <p:spPr>
          <a:xfrm>
            <a:off x="1642800" y="1792875"/>
            <a:ext cx="2609100" cy="1679100"/>
          </a:xfrm>
          <a:prstGeom prst="rect">
            <a:avLst/>
          </a:prstGeom>
        </p:spPr>
        <p:txBody>
          <a:bodyPr anchorCtr="0" anchor="t" bIns="91425" lIns="91425" spcFirstLastPara="1" rIns="91425" wrap="square" tIns="91425">
            <a:normAutofit fontScale="85000" lnSpcReduction="10000"/>
          </a:bodyPr>
          <a:lstStyle/>
          <a:p>
            <a:pPr indent="0" lvl="0" marL="0" rtl="0" algn="l">
              <a:spcBef>
                <a:spcPts val="1200"/>
              </a:spcBef>
              <a:spcAft>
                <a:spcPts val="0"/>
              </a:spcAft>
              <a:buNone/>
            </a:pPr>
            <a:r>
              <a:rPr b="1" lang="en" sz="1600">
                <a:solidFill>
                  <a:schemeClr val="dk1"/>
                </a:solidFill>
                <a:latin typeface="Roboto"/>
                <a:ea typeface="Roboto"/>
                <a:cs typeface="Roboto"/>
                <a:sym typeface="Roboto"/>
              </a:rPr>
              <a:t>Salinity Exposure Forecasting</a:t>
            </a:r>
            <a:endParaRPr b="1" sz="1600">
              <a:solidFill>
                <a:schemeClr val="dk1"/>
              </a:solidFill>
              <a:latin typeface="Roboto"/>
              <a:ea typeface="Roboto"/>
              <a:cs typeface="Roboto"/>
              <a:sym typeface="Roboto"/>
            </a:endParaRPr>
          </a:p>
          <a:p>
            <a:pPr indent="0" lvl="0" marL="0" rtl="0" algn="l">
              <a:spcBef>
                <a:spcPts val="1200"/>
              </a:spcBef>
              <a:spcAft>
                <a:spcPts val="1000"/>
              </a:spcAft>
              <a:buNone/>
            </a:pPr>
            <a:r>
              <a:rPr lang="en" sz="1600">
                <a:solidFill>
                  <a:schemeClr val="dk1"/>
                </a:solidFill>
                <a:latin typeface="Roboto"/>
                <a:ea typeface="Roboto"/>
                <a:cs typeface="Roboto"/>
                <a:sym typeface="Roboto"/>
              </a:rPr>
              <a:t>Forecasting salinity, specific conductance, chloride, and sodium at user-specified locations from hours to decades. </a:t>
            </a:r>
            <a:endParaRPr sz="1600">
              <a:solidFill>
                <a:schemeClr val="dk1"/>
              </a:solidFill>
              <a:latin typeface="Roboto"/>
              <a:ea typeface="Roboto"/>
              <a:cs typeface="Roboto"/>
              <a:sym typeface="Roboto"/>
            </a:endParaRPr>
          </a:p>
        </p:txBody>
      </p:sp>
      <p:sp>
        <p:nvSpPr>
          <p:cNvPr id="210" name="Google Shape;210;p32"/>
          <p:cNvSpPr txBox="1"/>
          <p:nvPr>
            <p:ph idx="1" type="body"/>
          </p:nvPr>
        </p:nvSpPr>
        <p:spPr>
          <a:xfrm>
            <a:off x="6028200" y="1840325"/>
            <a:ext cx="2950800" cy="16368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935"/>
              <a:buNone/>
            </a:pPr>
            <a:r>
              <a:rPr b="1" lang="en" sz="1360">
                <a:solidFill>
                  <a:schemeClr val="dk1"/>
                </a:solidFill>
                <a:latin typeface="Roboto"/>
                <a:ea typeface="Roboto"/>
                <a:cs typeface="Roboto"/>
                <a:sym typeface="Roboto"/>
              </a:rPr>
              <a:t>Corrosion Exposure Forecasting</a:t>
            </a:r>
            <a:endParaRPr b="1" sz="1360">
              <a:solidFill>
                <a:schemeClr val="dk1"/>
              </a:solidFill>
              <a:latin typeface="Roboto"/>
              <a:ea typeface="Roboto"/>
              <a:cs typeface="Roboto"/>
              <a:sym typeface="Roboto"/>
            </a:endParaRPr>
          </a:p>
          <a:p>
            <a:pPr indent="0" lvl="0" marL="0" rtl="0" algn="l">
              <a:lnSpc>
                <a:spcPct val="105000"/>
              </a:lnSpc>
              <a:spcBef>
                <a:spcPts val="1200"/>
              </a:spcBef>
              <a:spcAft>
                <a:spcPts val="1000"/>
              </a:spcAft>
              <a:buSzPts val="935"/>
              <a:buNone/>
            </a:pPr>
            <a:r>
              <a:rPr lang="en" sz="1360">
                <a:solidFill>
                  <a:schemeClr val="dk1"/>
                </a:solidFill>
                <a:latin typeface="Roboto"/>
                <a:ea typeface="Roboto"/>
                <a:cs typeface="Roboto"/>
                <a:sym typeface="Roboto"/>
              </a:rPr>
              <a:t>Forecasting chloride to sulfate mass ratios, pH, alkalinity, and hardness trends from acute to chronic conditions.</a:t>
            </a:r>
            <a:endParaRPr sz="136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4" name="Shape 214"/>
        <p:cNvGrpSpPr/>
        <p:nvPr/>
      </p:nvGrpSpPr>
      <p:grpSpPr>
        <a:xfrm>
          <a:off x="0" y="0"/>
          <a:ext cx="0" cy="0"/>
          <a:chOff x="0" y="0"/>
          <a:chExt cx="0" cy="0"/>
        </a:xfrm>
      </p:grpSpPr>
      <p:sp>
        <p:nvSpPr>
          <p:cNvPr id="215" name="Google Shape;215;p33"/>
          <p:cNvSpPr txBox="1"/>
          <p:nvPr>
            <p:ph idx="1" type="body"/>
          </p:nvPr>
        </p:nvSpPr>
        <p:spPr>
          <a:xfrm>
            <a:off x="398925" y="3136225"/>
            <a:ext cx="2495700" cy="1701300"/>
          </a:xfrm>
          <a:prstGeom prst="rect">
            <a:avLst/>
          </a:prstGeom>
        </p:spPr>
        <p:txBody>
          <a:bodyPr anchorCtr="0" anchor="t" bIns="91425" lIns="91425" spcFirstLastPara="1" rIns="91425" wrap="square" tIns="91425">
            <a:normAutofit lnSpcReduction="10000"/>
          </a:bodyPr>
          <a:lstStyle/>
          <a:p>
            <a:pPr indent="0" lvl="0" marL="0" rtl="0" algn="ctr">
              <a:lnSpc>
                <a:spcPct val="150000"/>
              </a:lnSpc>
              <a:spcBef>
                <a:spcPts val="0"/>
              </a:spcBef>
              <a:spcAft>
                <a:spcPts val="0"/>
              </a:spcAft>
              <a:buNone/>
            </a:pPr>
            <a:r>
              <a:rPr i="1" lang="en" sz="1400">
                <a:solidFill>
                  <a:schemeClr val="dk1"/>
                </a:solidFill>
                <a:latin typeface="Roboto"/>
                <a:ea typeface="Roboto"/>
                <a:cs typeface="Roboto"/>
                <a:sym typeface="Roboto"/>
              </a:rPr>
              <a:t>Small water supplier</a:t>
            </a:r>
            <a:endParaRPr i="1" sz="14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a:t>
            </a:r>
            <a:r>
              <a:rPr lang="en" sz="1200">
                <a:solidFill>
                  <a:schemeClr val="dk1"/>
                </a:solidFill>
                <a:latin typeface="Roboto"/>
                <a:ea typeface="Roboto"/>
                <a:cs typeface="Roboto"/>
                <a:sym typeface="Roboto"/>
              </a:rPr>
              <a:t>imple interface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a:t>
            </a:r>
            <a:r>
              <a:rPr lang="en" sz="1200">
                <a:solidFill>
                  <a:schemeClr val="dk1"/>
                </a:solidFill>
                <a:latin typeface="Roboto"/>
                <a:ea typeface="Roboto"/>
                <a:cs typeface="Roboto"/>
                <a:sym typeface="Roboto"/>
              </a:rPr>
              <a:t>lerts for short-term salinity spikes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Free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Learn about management strategies</a:t>
            </a:r>
            <a:endParaRPr sz="1200">
              <a:solidFill>
                <a:schemeClr val="dk1"/>
              </a:solidFill>
              <a:latin typeface="Roboto"/>
              <a:ea typeface="Roboto"/>
              <a:cs typeface="Roboto"/>
              <a:sym typeface="Roboto"/>
            </a:endParaRPr>
          </a:p>
        </p:txBody>
      </p:sp>
      <p:sp>
        <p:nvSpPr>
          <p:cNvPr id="216" name="Google Shape;216;p33"/>
          <p:cNvSpPr txBox="1"/>
          <p:nvPr>
            <p:ph idx="1" type="body"/>
          </p:nvPr>
        </p:nvSpPr>
        <p:spPr>
          <a:xfrm>
            <a:off x="377975" y="1050725"/>
            <a:ext cx="8345700" cy="426900"/>
          </a:xfrm>
          <a:prstGeom prst="rect">
            <a:avLst/>
          </a:prstGeom>
        </p:spPr>
        <p:txBody>
          <a:bodyPr anchorCtr="0" anchor="t" bIns="91425" lIns="91425" spcFirstLastPara="1" rIns="91425" wrap="square" tIns="91425">
            <a:normAutofit/>
          </a:bodyPr>
          <a:lstStyle/>
          <a:p>
            <a:pPr indent="0" lvl="0" marL="0" rtl="0" algn="l">
              <a:spcBef>
                <a:spcPts val="1200"/>
              </a:spcBef>
              <a:spcAft>
                <a:spcPts val="1000"/>
              </a:spcAft>
              <a:buNone/>
            </a:pPr>
            <a:r>
              <a:rPr b="1" lang="en" sz="1600">
                <a:solidFill>
                  <a:schemeClr val="dk1"/>
                </a:solidFill>
                <a:latin typeface="Roboto"/>
                <a:ea typeface="Roboto"/>
                <a:cs typeface="Roboto"/>
                <a:sym typeface="Roboto"/>
              </a:rPr>
              <a:t>Target customers: Coastal freshwater users and infrastructure planners </a:t>
            </a:r>
            <a:endParaRPr b="1" sz="1600">
              <a:solidFill>
                <a:schemeClr val="dk1"/>
              </a:solidFill>
              <a:latin typeface="Roboto"/>
              <a:ea typeface="Roboto"/>
              <a:cs typeface="Roboto"/>
              <a:sym typeface="Roboto"/>
            </a:endParaRPr>
          </a:p>
        </p:txBody>
      </p:sp>
      <p:sp>
        <p:nvSpPr>
          <p:cNvPr id="217" name="Google Shape;217;p33"/>
          <p:cNvSpPr txBox="1"/>
          <p:nvPr>
            <p:ph idx="1" type="body"/>
          </p:nvPr>
        </p:nvSpPr>
        <p:spPr>
          <a:xfrm>
            <a:off x="3302975" y="3136225"/>
            <a:ext cx="2495700" cy="17013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i="1" lang="en" sz="1400">
                <a:solidFill>
                  <a:schemeClr val="dk1"/>
                </a:solidFill>
                <a:latin typeface="Roboto"/>
                <a:ea typeface="Roboto"/>
                <a:cs typeface="Roboto"/>
                <a:sym typeface="Roboto"/>
              </a:rPr>
              <a:t>State or </a:t>
            </a:r>
            <a:r>
              <a:rPr i="1" lang="en" sz="1400">
                <a:solidFill>
                  <a:schemeClr val="dk1"/>
                </a:solidFill>
                <a:latin typeface="Roboto"/>
                <a:ea typeface="Roboto"/>
                <a:cs typeface="Roboto"/>
                <a:sym typeface="Roboto"/>
              </a:rPr>
              <a:t>regional </a:t>
            </a:r>
            <a:r>
              <a:rPr i="1" lang="en" sz="1400">
                <a:solidFill>
                  <a:schemeClr val="dk1"/>
                </a:solidFill>
                <a:latin typeface="Roboto"/>
                <a:ea typeface="Roboto"/>
                <a:cs typeface="Roboto"/>
                <a:sym typeface="Roboto"/>
              </a:rPr>
              <a:t>agency</a:t>
            </a:r>
            <a:endParaRPr i="1" sz="1400">
              <a:solidFill>
                <a:schemeClr val="dk1"/>
              </a:solidFill>
              <a:latin typeface="Roboto"/>
              <a:ea typeface="Roboto"/>
              <a:cs typeface="Roboto"/>
              <a:sym typeface="Roboto"/>
            </a:endParaRPr>
          </a:p>
          <a:p>
            <a:pPr indent="0" lvl="0" marL="0" rtl="0" algn="ctr">
              <a:lnSpc>
                <a:spcPct val="150000"/>
              </a:lnSpc>
              <a:spcBef>
                <a:spcPts val="0"/>
              </a:spcBef>
              <a:spcAft>
                <a:spcPts val="0"/>
              </a:spcAft>
              <a:buNone/>
            </a:pPr>
            <a:r>
              <a:rPr i="1" lang="en" sz="1400">
                <a:solidFill>
                  <a:schemeClr val="dk1"/>
                </a:solidFill>
                <a:latin typeface="Roboto"/>
                <a:ea typeface="Roboto"/>
                <a:cs typeface="Roboto"/>
                <a:sym typeface="Roboto"/>
              </a:rPr>
              <a:t>or large water supplier </a:t>
            </a:r>
            <a:endParaRPr i="1" sz="14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Willing to use a new tool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a:t>
            </a:r>
            <a:r>
              <a:rPr lang="en" sz="1200">
                <a:solidFill>
                  <a:schemeClr val="dk1"/>
                </a:solidFill>
                <a:latin typeface="Roboto"/>
                <a:ea typeface="Roboto"/>
                <a:cs typeface="Roboto"/>
                <a:sym typeface="Roboto"/>
              </a:rPr>
              <a:t>ong-term projections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Learn about management strategies</a:t>
            </a:r>
            <a:endParaRPr sz="1200">
              <a:solidFill>
                <a:schemeClr val="dk1"/>
              </a:solidFill>
              <a:latin typeface="Roboto"/>
              <a:ea typeface="Roboto"/>
              <a:cs typeface="Roboto"/>
              <a:sym typeface="Roboto"/>
            </a:endParaRPr>
          </a:p>
        </p:txBody>
      </p:sp>
      <p:sp>
        <p:nvSpPr>
          <p:cNvPr id="218" name="Google Shape;218;p33"/>
          <p:cNvSpPr txBox="1"/>
          <p:nvPr>
            <p:ph idx="1" type="body"/>
          </p:nvPr>
        </p:nvSpPr>
        <p:spPr>
          <a:xfrm>
            <a:off x="6159875" y="3136225"/>
            <a:ext cx="2542800" cy="17013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i="1" lang="en" sz="1300">
                <a:solidFill>
                  <a:schemeClr val="dk1"/>
                </a:solidFill>
                <a:latin typeface="Roboto"/>
                <a:ea typeface="Roboto"/>
                <a:cs typeface="Roboto"/>
                <a:sym typeface="Roboto"/>
              </a:rPr>
              <a:t>Federal agency</a:t>
            </a:r>
            <a:endParaRPr i="1" sz="13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Has existing tools, but sees gaps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Integrate long-term projections into their tools via API</a:t>
            </a:r>
            <a:endParaRPr sz="1200">
              <a:solidFill>
                <a:schemeClr val="dk1"/>
              </a:solidFill>
              <a:latin typeface="Roboto"/>
              <a:ea typeface="Roboto"/>
              <a:cs typeface="Roboto"/>
              <a:sym typeface="Roboto"/>
            </a:endParaRPr>
          </a:p>
        </p:txBody>
      </p:sp>
      <p:pic>
        <p:nvPicPr>
          <p:cNvPr id="219" name="Google Shape;219;p33"/>
          <p:cNvPicPr preferRelativeResize="0"/>
          <p:nvPr/>
        </p:nvPicPr>
        <p:blipFill>
          <a:blip r:embed="rId3">
            <a:alphaModFix/>
          </a:blip>
          <a:stretch>
            <a:fillRect/>
          </a:stretch>
        </p:blipFill>
        <p:spPr>
          <a:xfrm>
            <a:off x="3379175" y="1691106"/>
            <a:ext cx="2343300" cy="1342998"/>
          </a:xfrm>
          <a:prstGeom prst="rect">
            <a:avLst/>
          </a:prstGeom>
          <a:noFill/>
          <a:ln>
            <a:noFill/>
          </a:ln>
        </p:spPr>
      </p:pic>
      <p:pic>
        <p:nvPicPr>
          <p:cNvPr id="220" name="Google Shape;220;p33"/>
          <p:cNvPicPr preferRelativeResize="0"/>
          <p:nvPr/>
        </p:nvPicPr>
        <p:blipFill>
          <a:blip r:embed="rId4">
            <a:alphaModFix/>
          </a:blip>
          <a:stretch>
            <a:fillRect/>
          </a:stretch>
        </p:blipFill>
        <p:spPr>
          <a:xfrm>
            <a:off x="475125" y="1691100"/>
            <a:ext cx="2343300" cy="1342998"/>
          </a:xfrm>
          <a:prstGeom prst="rect">
            <a:avLst/>
          </a:prstGeom>
          <a:noFill/>
          <a:ln>
            <a:noFill/>
          </a:ln>
        </p:spPr>
      </p:pic>
      <p:pic>
        <p:nvPicPr>
          <p:cNvPr id="221" name="Google Shape;221;p33"/>
          <p:cNvPicPr preferRelativeResize="0"/>
          <p:nvPr/>
        </p:nvPicPr>
        <p:blipFill>
          <a:blip r:embed="rId5">
            <a:alphaModFix/>
          </a:blip>
          <a:stretch>
            <a:fillRect/>
          </a:stretch>
        </p:blipFill>
        <p:spPr>
          <a:xfrm>
            <a:off x="6283225" y="1691106"/>
            <a:ext cx="2343300" cy="1342994"/>
          </a:xfrm>
          <a:prstGeom prst="rect">
            <a:avLst/>
          </a:prstGeom>
          <a:noFill/>
          <a:ln>
            <a:noFill/>
          </a:ln>
        </p:spPr>
      </p:pic>
      <p:sp>
        <p:nvSpPr>
          <p:cNvPr id="222" name="Google Shape;222;p33"/>
          <p:cNvSpPr txBox="1"/>
          <p:nvPr>
            <p:ph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Phase I</a:t>
            </a:r>
            <a:r>
              <a:rPr lang="en" sz="3000">
                <a:solidFill>
                  <a:srgbClr val="0B1F45"/>
                </a:solidFill>
                <a:latin typeface="Oswald Medium"/>
                <a:ea typeface="Oswald Medium"/>
                <a:cs typeface="Oswald Medium"/>
                <a:sym typeface="Oswald Medium"/>
              </a:rPr>
              <a:t>➡II</a:t>
            </a:r>
            <a:r>
              <a:rPr lang="en" sz="3000">
                <a:solidFill>
                  <a:srgbClr val="0B1F45"/>
                </a:solidFill>
                <a:latin typeface="Oswald Medium"/>
                <a:ea typeface="Oswald Medium"/>
                <a:cs typeface="Oswald Medium"/>
                <a:sym typeface="Oswald Medium"/>
              </a:rPr>
              <a:t>: Interfaces for Different Needs</a:t>
            </a:r>
            <a:endParaRPr sz="3000">
              <a:latin typeface="Oswald Medium"/>
              <a:ea typeface="Oswald Medium"/>
              <a:cs typeface="Oswald Medium"/>
              <a:sym typeface="Oswald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8" name="Google Shape;22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9" name="Google Shape;229;p34"/>
          <p:cNvPicPr preferRelativeResize="0"/>
          <p:nvPr/>
        </p:nvPicPr>
        <p:blipFill>
          <a:blip r:embed="rId3">
            <a:alphaModFix/>
          </a:blip>
          <a:stretch>
            <a:fillRect/>
          </a:stretch>
        </p:blipFill>
        <p:spPr>
          <a:xfrm>
            <a:off x="0" y="2232"/>
            <a:ext cx="9144003" cy="51390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5"/>
          <p:cNvPicPr preferRelativeResize="0"/>
          <p:nvPr/>
        </p:nvPicPr>
        <p:blipFill>
          <a:blip r:embed="rId3">
            <a:alphaModFix/>
          </a:blip>
          <a:stretch>
            <a:fillRect/>
          </a:stretch>
        </p:blipFill>
        <p:spPr>
          <a:xfrm>
            <a:off x="0" y="0"/>
            <a:ext cx="9151939"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0" name="Google Shape;24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36"/>
          <p:cNvPicPr preferRelativeResize="0"/>
          <p:nvPr/>
        </p:nvPicPr>
        <p:blipFill>
          <a:blip r:embed="rId3">
            <a:alphaModFix/>
          </a:blip>
          <a:stretch>
            <a:fillRect/>
          </a:stretch>
        </p:blipFill>
        <p:spPr>
          <a:xfrm>
            <a:off x="0" y="2232"/>
            <a:ext cx="9144003" cy="51390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37"/>
          <p:cNvPicPr preferRelativeResize="0"/>
          <p:nvPr/>
        </p:nvPicPr>
        <p:blipFill>
          <a:blip r:embed="rId3">
            <a:alphaModFix/>
          </a:blip>
          <a:stretch>
            <a:fillRect/>
          </a:stretch>
        </p:blipFill>
        <p:spPr>
          <a:xfrm>
            <a:off x="0" y="2232"/>
            <a:ext cx="9144003" cy="51390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8"/>
          <p:cNvPicPr preferRelativeResize="0"/>
          <p:nvPr/>
        </p:nvPicPr>
        <p:blipFill rotWithShape="1">
          <a:blip r:embed="rId3">
            <a:alphaModFix/>
          </a:blip>
          <a:srcRect b="12072" l="0" r="0" t="0"/>
          <a:stretch/>
        </p:blipFill>
        <p:spPr>
          <a:xfrm>
            <a:off x="2309150" y="0"/>
            <a:ext cx="4110324"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9" name="Google Shape;25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39"/>
          <p:cNvPicPr preferRelativeResize="0"/>
          <p:nvPr/>
        </p:nvPicPr>
        <p:blipFill>
          <a:blip r:embed="rId3">
            <a:alphaModFix/>
          </a:blip>
          <a:stretch>
            <a:fillRect/>
          </a:stretch>
        </p:blipFill>
        <p:spPr>
          <a:xfrm>
            <a:off x="0" y="2232"/>
            <a:ext cx="9144003" cy="51390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Phase I</a:t>
            </a:r>
            <a:r>
              <a:rPr lang="en" sz="3000">
                <a:solidFill>
                  <a:srgbClr val="0B1F45"/>
                </a:solidFill>
                <a:latin typeface="Oswald Medium"/>
                <a:ea typeface="Oswald Medium"/>
                <a:cs typeface="Oswald Medium"/>
                <a:sym typeface="Oswald Medium"/>
              </a:rPr>
              <a:t>➡II</a:t>
            </a:r>
            <a:r>
              <a:rPr lang="en" sz="3000">
                <a:solidFill>
                  <a:srgbClr val="0B1F45"/>
                </a:solidFill>
                <a:latin typeface="Oswald Medium"/>
                <a:ea typeface="Oswald Medium"/>
                <a:cs typeface="Oswald Medium"/>
                <a:sym typeface="Oswald Medium"/>
              </a:rPr>
              <a:t>: </a:t>
            </a:r>
            <a:r>
              <a:rPr lang="en" sz="3000">
                <a:solidFill>
                  <a:srgbClr val="0B1F45"/>
                </a:solidFill>
                <a:latin typeface="Oswald Medium"/>
                <a:ea typeface="Oswald Medium"/>
                <a:cs typeface="Oswald Medium"/>
                <a:sym typeface="Oswald Medium"/>
              </a:rPr>
              <a:t>Adaptation Playbook + </a:t>
            </a:r>
            <a:r>
              <a:rPr lang="en" sz="3000">
                <a:solidFill>
                  <a:srgbClr val="0B1F45"/>
                </a:solidFill>
                <a:latin typeface="Oswald Medium"/>
                <a:ea typeface="Oswald Medium"/>
                <a:cs typeface="Oswald Medium"/>
                <a:sym typeface="Oswald Medium"/>
              </a:rPr>
              <a:t>Education Campaign</a:t>
            </a:r>
            <a:endParaRPr sz="3000">
              <a:latin typeface="Oswald Medium"/>
              <a:ea typeface="Oswald Medium"/>
              <a:cs typeface="Oswald Medium"/>
              <a:sym typeface="Oswald Medium"/>
            </a:endParaRPr>
          </a:p>
        </p:txBody>
      </p:sp>
      <p:sp>
        <p:nvSpPr>
          <p:cNvPr id="266" name="Google Shape;266;p40"/>
          <p:cNvSpPr txBox="1"/>
          <p:nvPr/>
        </p:nvSpPr>
        <p:spPr>
          <a:xfrm>
            <a:off x="401850" y="1461375"/>
            <a:ext cx="7771200" cy="267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Novel set of case studies on consequences of salinity exposure</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Playbook of management strategies </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Outreach and education </a:t>
            </a:r>
            <a:r>
              <a:rPr lang="en" sz="1700">
                <a:solidFill>
                  <a:schemeClr val="dk1"/>
                </a:solidFill>
                <a:latin typeface="Roboto"/>
                <a:ea typeface="Roboto"/>
                <a:cs typeface="Roboto"/>
                <a:sym typeface="Roboto"/>
              </a:rPr>
              <a:t>campaign</a:t>
            </a:r>
            <a:r>
              <a:rPr lang="en" sz="1700">
                <a:solidFill>
                  <a:schemeClr val="dk1"/>
                </a:solidFill>
                <a:latin typeface="Roboto"/>
                <a:ea typeface="Roboto"/>
                <a:cs typeface="Roboto"/>
                <a:sym typeface="Roboto"/>
              </a:rPr>
              <a:t> with related marketing materials to grow SaltCast user-base</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1000"/>
              </a:spcAft>
              <a:buClr>
                <a:schemeClr val="dk1"/>
              </a:buClr>
              <a:buSzPts val="1700"/>
              <a:buFont typeface="Roboto"/>
              <a:buChar char="➔"/>
            </a:pPr>
            <a:r>
              <a:rPr lang="en" sz="1700">
                <a:solidFill>
                  <a:schemeClr val="dk1"/>
                </a:solidFill>
                <a:latin typeface="Roboto"/>
                <a:ea typeface="Roboto"/>
                <a:cs typeface="Roboto"/>
                <a:sym typeface="Roboto"/>
              </a:rPr>
              <a:t>After Phase II teams are selected, we will also work with other teams to pool resources and scale </a:t>
            </a:r>
            <a:r>
              <a:rPr lang="en" sz="1700">
                <a:solidFill>
                  <a:schemeClr val="dk1"/>
                </a:solidFill>
                <a:latin typeface="Roboto"/>
                <a:ea typeface="Roboto"/>
                <a:cs typeface="Roboto"/>
                <a:sym typeface="Roboto"/>
              </a:rPr>
              <a:t>education </a:t>
            </a:r>
            <a:r>
              <a:rPr lang="en" sz="1700">
                <a:solidFill>
                  <a:schemeClr val="dk1"/>
                </a:solidFill>
                <a:latin typeface="Roboto"/>
                <a:ea typeface="Roboto"/>
                <a:cs typeface="Roboto"/>
                <a:sym typeface="Roboto"/>
              </a:rPr>
              <a:t>on water quality </a:t>
            </a:r>
            <a:endParaRPr sz="17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6553925" y="3093350"/>
            <a:ext cx="16599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The Team</a:t>
            </a:r>
            <a:endParaRPr sz="3000">
              <a:latin typeface="Oswald Medium"/>
              <a:ea typeface="Oswald Medium"/>
              <a:cs typeface="Oswald Medium"/>
              <a:sym typeface="Oswald Medium"/>
            </a:endParaRPr>
          </a:p>
        </p:txBody>
      </p:sp>
      <p:pic>
        <p:nvPicPr>
          <p:cNvPr id="272" name="Google Shape;272;p41"/>
          <p:cNvPicPr preferRelativeResize="0"/>
          <p:nvPr/>
        </p:nvPicPr>
        <p:blipFill>
          <a:blip r:embed="rId3">
            <a:alphaModFix/>
          </a:blip>
          <a:stretch>
            <a:fillRect/>
          </a:stretch>
        </p:blipFill>
        <p:spPr>
          <a:xfrm>
            <a:off x="660825" y="87700"/>
            <a:ext cx="6741074" cy="50558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4010865" y="458175"/>
            <a:ext cx="4702561" cy="4159949"/>
          </a:xfrm>
          <a:prstGeom prst="rect">
            <a:avLst/>
          </a:prstGeom>
          <a:noFill/>
          <a:ln>
            <a:noFill/>
          </a:ln>
        </p:spPr>
      </p:pic>
      <p:sp>
        <p:nvSpPr>
          <p:cNvPr id="71" name="Google Shape;71;p15"/>
          <p:cNvSpPr txBox="1"/>
          <p:nvPr/>
        </p:nvSpPr>
        <p:spPr>
          <a:xfrm>
            <a:off x="261350" y="1651950"/>
            <a:ext cx="3257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Reduced Flow </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L</a:t>
            </a:r>
            <a:r>
              <a:rPr lang="en" sz="3000">
                <a:solidFill>
                  <a:srgbClr val="0B1F45"/>
                </a:solidFill>
                <a:latin typeface="Oswald Medium"/>
                <a:ea typeface="Oswald Medium"/>
                <a:cs typeface="Oswald Medium"/>
                <a:sym typeface="Oswald Medium"/>
              </a:rPr>
              <a:t>eads to </a:t>
            </a:r>
            <a:endParaRPr sz="3000">
              <a:solidFill>
                <a:srgbClr val="0B1F45"/>
              </a:solidFill>
              <a:latin typeface="Oswald Medium"/>
              <a:ea typeface="Oswald Medium"/>
              <a:cs typeface="Oswald Medium"/>
              <a:sym typeface="Oswald Medium"/>
            </a:endParaRPr>
          </a:p>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Saltwater Intrusion</a:t>
            </a:r>
            <a:endParaRPr sz="3000">
              <a:solidFill>
                <a:srgbClr val="0B1F45"/>
              </a:solidFill>
              <a:latin typeface="Oswald Medium"/>
              <a:ea typeface="Oswald Medium"/>
              <a:cs typeface="Oswald Medium"/>
              <a:sym typeface="Oswald Medium"/>
            </a:endParaRPr>
          </a:p>
        </p:txBody>
      </p:sp>
      <p:sp>
        <p:nvSpPr>
          <p:cNvPr id="72" name="Google Shape;72;p15"/>
          <p:cNvSpPr txBox="1"/>
          <p:nvPr/>
        </p:nvSpPr>
        <p:spPr>
          <a:xfrm>
            <a:off x="5598225" y="4684000"/>
            <a:ext cx="31152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1000">
                <a:solidFill>
                  <a:schemeClr val="dk1"/>
                </a:solidFill>
                <a:latin typeface="Roboto Light"/>
                <a:ea typeface="Roboto Light"/>
                <a:cs typeface="Roboto Light"/>
                <a:sym typeface="Roboto Light"/>
              </a:rPr>
              <a:t>Source: New York Times (Sep. 2023)</a:t>
            </a:r>
            <a:endParaRPr sz="1000">
              <a:solidFill>
                <a:schemeClr val="dk1"/>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Diverse, Impactful Collaborators</a:t>
            </a:r>
            <a:endParaRPr sz="3000">
              <a:latin typeface="Oswald Medium"/>
              <a:ea typeface="Oswald Medium"/>
              <a:cs typeface="Oswald Medium"/>
              <a:sym typeface="Oswald Medium"/>
            </a:endParaRPr>
          </a:p>
        </p:txBody>
      </p:sp>
      <p:pic>
        <p:nvPicPr>
          <p:cNvPr id="278" name="Google Shape;278;p42"/>
          <p:cNvPicPr preferRelativeResize="0"/>
          <p:nvPr/>
        </p:nvPicPr>
        <p:blipFill>
          <a:blip r:embed="rId3">
            <a:alphaModFix/>
          </a:blip>
          <a:stretch>
            <a:fillRect/>
          </a:stretch>
        </p:blipFill>
        <p:spPr>
          <a:xfrm>
            <a:off x="1731300" y="1663964"/>
            <a:ext cx="1242175" cy="1242147"/>
          </a:xfrm>
          <a:prstGeom prst="rect">
            <a:avLst/>
          </a:prstGeom>
          <a:noFill/>
          <a:ln>
            <a:noFill/>
          </a:ln>
        </p:spPr>
      </p:pic>
      <p:pic>
        <p:nvPicPr>
          <p:cNvPr id="279" name="Google Shape;279;p42"/>
          <p:cNvPicPr preferRelativeResize="0"/>
          <p:nvPr/>
        </p:nvPicPr>
        <p:blipFill>
          <a:blip r:embed="rId4">
            <a:alphaModFix/>
          </a:blip>
          <a:stretch>
            <a:fillRect/>
          </a:stretch>
        </p:blipFill>
        <p:spPr>
          <a:xfrm>
            <a:off x="3197450" y="1381612"/>
            <a:ext cx="1066575" cy="1066575"/>
          </a:xfrm>
          <a:prstGeom prst="rect">
            <a:avLst/>
          </a:prstGeom>
          <a:noFill/>
          <a:ln>
            <a:noFill/>
          </a:ln>
        </p:spPr>
      </p:pic>
      <p:pic>
        <p:nvPicPr>
          <p:cNvPr id="280" name="Google Shape;280;p42"/>
          <p:cNvPicPr preferRelativeResize="0"/>
          <p:nvPr/>
        </p:nvPicPr>
        <p:blipFill>
          <a:blip r:embed="rId5">
            <a:alphaModFix/>
          </a:blip>
          <a:stretch>
            <a:fillRect/>
          </a:stretch>
        </p:blipFill>
        <p:spPr>
          <a:xfrm>
            <a:off x="4850900" y="2867163"/>
            <a:ext cx="1598900" cy="728391"/>
          </a:xfrm>
          <a:prstGeom prst="rect">
            <a:avLst/>
          </a:prstGeom>
          <a:noFill/>
          <a:ln>
            <a:noFill/>
          </a:ln>
        </p:spPr>
      </p:pic>
      <p:pic>
        <p:nvPicPr>
          <p:cNvPr id="281" name="Google Shape;281;p42"/>
          <p:cNvPicPr preferRelativeResize="0"/>
          <p:nvPr/>
        </p:nvPicPr>
        <p:blipFill>
          <a:blip r:embed="rId6">
            <a:alphaModFix/>
          </a:blip>
          <a:stretch>
            <a:fillRect/>
          </a:stretch>
        </p:blipFill>
        <p:spPr>
          <a:xfrm>
            <a:off x="7820025" y="2571754"/>
            <a:ext cx="815775" cy="828797"/>
          </a:xfrm>
          <a:prstGeom prst="rect">
            <a:avLst/>
          </a:prstGeom>
          <a:noFill/>
          <a:ln>
            <a:noFill/>
          </a:ln>
        </p:spPr>
      </p:pic>
      <p:pic>
        <p:nvPicPr>
          <p:cNvPr id="282" name="Google Shape;282;p42"/>
          <p:cNvPicPr preferRelativeResize="0"/>
          <p:nvPr/>
        </p:nvPicPr>
        <p:blipFill>
          <a:blip r:embed="rId7">
            <a:alphaModFix/>
          </a:blip>
          <a:stretch>
            <a:fillRect/>
          </a:stretch>
        </p:blipFill>
        <p:spPr>
          <a:xfrm>
            <a:off x="6718550" y="3905528"/>
            <a:ext cx="1917251" cy="503676"/>
          </a:xfrm>
          <a:prstGeom prst="rect">
            <a:avLst/>
          </a:prstGeom>
          <a:noFill/>
          <a:ln>
            <a:noFill/>
          </a:ln>
        </p:spPr>
      </p:pic>
      <p:pic>
        <p:nvPicPr>
          <p:cNvPr id="283" name="Google Shape;283;p42"/>
          <p:cNvPicPr preferRelativeResize="0"/>
          <p:nvPr/>
        </p:nvPicPr>
        <p:blipFill>
          <a:blip r:embed="rId8">
            <a:alphaModFix/>
          </a:blip>
          <a:stretch>
            <a:fillRect/>
          </a:stretch>
        </p:blipFill>
        <p:spPr>
          <a:xfrm>
            <a:off x="4904925" y="1570622"/>
            <a:ext cx="965730" cy="997450"/>
          </a:xfrm>
          <a:prstGeom prst="rect">
            <a:avLst/>
          </a:prstGeom>
          <a:noFill/>
          <a:ln>
            <a:noFill/>
          </a:ln>
        </p:spPr>
      </p:pic>
      <p:pic>
        <p:nvPicPr>
          <p:cNvPr id="284" name="Google Shape;284;p42"/>
          <p:cNvPicPr preferRelativeResize="0"/>
          <p:nvPr/>
        </p:nvPicPr>
        <p:blipFill>
          <a:blip r:embed="rId9">
            <a:alphaModFix/>
          </a:blip>
          <a:stretch>
            <a:fillRect/>
          </a:stretch>
        </p:blipFill>
        <p:spPr>
          <a:xfrm>
            <a:off x="405925" y="1467998"/>
            <a:ext cx="1101401" cy="1103753"/>
          </a:xfrm>
          <a:prstGeom prst="rect">
            <a:avLst/>
          </a:prstGeom>
          <a:noFill/>
          <a:ln>
            <a:noFill/>
          </a:ln>
        </p:spPr>
      </p:pic>
      <p:pic>
        <p:nvPicPr>
          <p:cNvPr id="285" name="Google Shape;285;p42"/>
          <p:cNvPicPr preferRelativeResize="0"/>
          <p:nvPr/>
        </p:nvPicPr>
        <p:blipFill>
          <a:blip r:embed="rId10">
            <a:alphaModFix/>
          </a:blip>
          <a:stretch>
            <a:fillRect/>
          </a:stretch>
        </p:blipFill>
        <p:spPr>
          <a:xfrm>
            <a:off x="6297793" y="1381625"/>
            <a:ext cx="2384757" cy="572700"/>
          </a:xfrm>
          <a:prstGeom prst="rect">
            <a:avLst/>
          </a:prstGeom>
          <a:noFill/>
          <a:ln>
            <a:noFill/>
          </a:ln>
        </p:spPr>
      </p:pic>
      <p:pic>
        <p:nvPicPr>
          <p:cNvPr id="286" name="Google Shape;286;p42"/>
          <p:cNvPicPr preferRelativeResize="0"/>
          <p:nvPr/>
        </p:nvPicPr>
        <p:blipFill>
          <a:blip r:embed="rId11">
            <a:alphaModFix/>
          </a:blip>
          <a:stretch>
            <a:fillRect/>
          </a:stretch>
        </p:blipFill>
        <p:spPr>
          <a:xfrm>
            <a:off x="6611552" y="2299354"/>
            <a:ext cx="815773" cy="1103749"/>
          </a:xfrm>
          <a:prstGeom prst="rect">
            <a:avLst/>
          </a:prstGeom>
          <a:noFill/>
          <a:ln>
            <a:noFill/>
          </a:ln>
        </p:spPr>
      </p:pic>
      <p:pic>
        <p:nvPicPr>
          <p:cNvPr id="287" name="Google Shape;287;p42"/>
          <p:cNvPicPr preferRelativeResize="0"/>
          <p:nvPr/>
        </p:nvPicPr>
        <p:blipFill>
          <a:blip r:embed="rId12">
            <a:alphaModFix/>
          </a:blip>
          <a:stretch>
            <a:fillRect/>
          </a:stretch>
        </p:blipFill>
        <p:spPr>
          <a:xfrm>
            <a:off x="2179048" y="4409198"/>
            <a:ext cx="1956051" cy="362375"/>
          </a:xfrm>
          <a:prstGeom prst="rect">
            <a:avLst/>
          </a:prstGeom>
          <a:noFill/>
          <a:ln>
            <a:noFill/>
          </a:ln>
        </p:spPr>
      </p:pic>
      <p:pic>
        <p:nvPicPr>
          <p:cNvPr id="288" name="Google Shape;288;p42"/>
          <p:cNvPicPr preferRelativeResize="0"/>
          <p:nvPr/>
        </p:nvPicPr>
        <p:blipFill>
          <a:blip r:embed="rId13">
            <a:alphaModFix/>
          </a:blip>
          <a:stretch>
            <a:fillRect/>
          </a:stretch>
        </p:blipFill>
        <p:spPr>
          <a:xfrm>
            <a:off x="290100" y="3403100"/>
            <a:ext cx="1598900" cy="1598899"/>
          </a:xfrm>
          <a:prstGeom prst="rect">
            <a:avLst/>
          </a:prstGeom>
          <a:noFill/>
          <a:ln>
            <a:noFill/>
          </a:ln>
        </p:spPr>
      </p:pic>
      <p:pic>
        <p:nvPicPr>
          <p:cNvPr id="289" name="Google Shape;289;p42"/>
          <p:cNvPicPr preferRelativeResize="0"/>
          <p:nvPr/>
        </p:nvPicPr>
        <p:blipFill rotWithShape="1">
          <a:blip r:embed="rId14">
            <a:alphaModFix/>
          </a:blip>
          <a:srcRect b="37776" l="842" r="0" t="37573"/>
          <a:stretch/>
        </p:blipFill>
        <p:spPr>
          <a:xfrm>
            <a:off x="290100" y="2937927"/>
            <a:ext cx="2216550" cy="413276"/>
          </a:xfrm>
          <a:prstGeom prst="rect">
            <a:avLst/>
          </a:prstGeom>
          <a:noFill/>
          <a:ln>
            <a:noFill/>
          </a:ln>
        </p:spPr>
      </p:pic>
      <p:pic>
        <p:nvPicPr>
          <p:cNvPr id="290" name="Google Shape;290;p42"/>
          <p:cNvPicPr preferRelativeResize="0"/>
          <p:nvPr/>
        </p:nvPicPr>
        <p:blipFill>
          <a:blip r:embed="rId15">
            <a:alphaModFix/>
          </a:blip>
          <a:stretch>
            <a:fillRect/>
          </a:stretch>
        </p:blipFill>
        <p:spPr>
          <a:xfrm>
            <a:off x="3767413" y="2629822"/>
            <a:ext cx="965727" cy="965727"/>
          </a:xfrm>
          <a:prstGeom prst="rect">
            <a:avLst/>
          </a:prstGeom>
          <a:noFill/>
          <a:ln>
            <a:noFill/>
          </a:ln>
        </p:spPr>
      </p:pic>
      <p:pic>
        <p:nvPicPr>
          <p:cNvPr id="291" name="Google Shape;291;p42"/>
          <p:cNvPicPr preferRelativeResize="0"/>
          <p:nvPr/>
        </p:nvPicPr>
        <p:blipFill>
          <a:blip r:embed="rId16">
            <a:alphaModFix/>
          </a:blip>
          <a:stretch>
            <a:fillRect/>
          </a:stretch>
        </p:blipFill>
        <p:spPr>
          <a:xfrm>
            <a:off x="4904925" y="3714225"/>
            <a:ext cx="1188975" cy="1188975"/>
          </a:xfrm>
          <a:prstGeom prst="rect">
            <a:avLst/>
          </a:prstGeom>
          <a:noFill/>
          <a:ln>
            <a:noFill/>
          </a:ln>
        </p:spPr>
      </p:pic>
      <p:pic>
        <p:nvPicPr>
          <p:cNvPr id="292" name="Google Shape;292;p42"/>
          <p:cNvPicPr preferRelativeResize="0"/>
          <p:nvPr/>
        </p:nvPicPr>
        <p:blipFill>
          <a:blip r:embed="rId17">
            <a:alphaModFix/>
          </a:blip>
          <a:stretch>
            <a:fillRect/>
          </a:stretch>
        </p:blipFill>
        <p:spPr>
          <a:xfrm>
            <a:off x="2280900" y="3595553"/>
            <a:ext cx="1363481" cy="4294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311700" y="970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Phase II: Objectives and Plan</a:t>
            </a:r>
            <a:endParaRPr sz="3000">
              <a:latin typeface="Oswald Medium"/>
              <a:ea typeface="Oswald Medium"/>
              <a:cs typeface="Oswald Medium"/>
              <a:sym typeface="Oswald Medium"/>
            </a:endParaRPr>
          </a:p>
        </p:txBody>
      </p:sp>
      <p:pic>
        <p:nvPicPr>
          <p:cNvPr id="298" name="Google Shape;298;p43"/>
          <p:cNvPicPr preferRelativeResize="0"/>
          <p:nvPr/>
        </p:nvPicPr>
        <p:blipFill rotWithShape="1">
          <a:blip r:embed="rId3">
            <a:alphaModFix/>
          </a:blip>
          <a:srcRect b="0" l="0" r="70714" t="0"/>
          <a:stretch/>
        </p:blipFill>
        <p:spPr>
          <a:xfrm>
            <a:off x="403675" y="284900"/>
            <a:ext cx="2468372" cy="52143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311700" y="970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Phase II: Objectives and Plan</a:t>
            </a:r>
            <a:endParaRPr sz="3000">
              <a:latin typeface="Oswald Medium"/>
              <a:ea typeface="Oswald Medium"/>
              <a:cs typeface="Oswald Medium"/>
              <a:sym typeface="Oswald Medium"/>
            </a:endParaRPr>
          </a:p>
        </p:txBody>
      </p:sp>
      <p:pic>
        <p:nvPicPr>
          <p:cNvPr id="304" name="Google Shape;304;p44"/>
          <p:cNvPicPr preferRelativeResize="0"/>
          <p:nvPr/>
        </p:nvPicPr>
        <p:blipFill rotWithShape="1">
          <a:blip r:embed="rId3">
            <a:alphaModFix/>
          </a:blip>
          <a:srcRect b="0" l="0" r="41207" t="0"/>
          <a:stretch/>
        </p:blipFill>
        <p:spPr>
          <a:xfrm>
            <a:off x="403675" y="284900"/>
            <a:ext cx="4955423" cy="5214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311700" y="970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Phase II: Objectives and Plan</a:t>
            </a:r>
            <a:endParaRPr sz="3000">
              <a:latin typeface="Oswald Medium"/>
              <a:ea typeface="Oswald Medium"/>
              <a:cs typeface="Oswald Medium"/>
              <a:sym typeface="Oswald Medium"/>
            </a:endParaRPr>
          </a:p>
        </p:txBody>
      </p:sp>
      <p:pic>
        <p:nvPicPr>
          <p:cNvPr id="310" name="Google Shape;310;p45"/>
          <p:cNvPicPr preferRelativeResize="0"/>
          <p:nvPr/>
        </p:nvPicPr>
        <p:blipFill>
          <a:blip r:embed="rId3">
            <a:alphaModFix/>
          </a:blip>
          <a:stretch>
            <a:fillRect/>
          </a:stretch>
        </p:blipFill>
        <p:spPr>
          <a:xfrm>
            <a:off x="403675" y="284900"/>
            <a:ext cx="8428626" cy="5214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4" name="Shape 314"/>
        <p:cNvGrpSpPr/>
        <p:nvPr/>
      </p:nvGrpSpPr>
      <p:grpSpPr>
        <a:xfrm>
          <a:off x="0" y="0"/>
          <a:ext cx="0" cy="0"/>
          <a:chOff x="0" y="0"/>
          <a:chExt cx="0" cy="0"/>
        </a:xfrm>
      </p:grpSpPr>
      <p:sp>
        <p:nvSpPr>
          <p:cNvPr id="315" name="Google Shape;315;p46"/>
          <p:cNvSpPr txBox="1"/>
          <p:nvPr/>
        </p:nvSpPr>
        <p:spPr>
          <a:xfrm>
            <a:off x="401850" y="1156575"/>
            <a:ext cx="7771200" cy="32553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Scale SaltCast to the U.S. with a federal partner</a:t>
            </a:r>
            <a:endParaRPr sz="1700">
              <a:solidFill>
                <a:schemeClr val="dk1"/>
              </a:solidFill>
              <a:latin typeface="Roboto"/>
              <a:ea typeface="Roboto"/>
              <a:cs typeface="Roboto"/>
              <a:sym typeface="Roboto"/>
            </a:endParaRPr>
          </a:p>
          <a:p>
            <a:pPr indent="-336550" lvl="1" marL="9144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Initiated discussions </a:t>
            </a:r>
            <a:r>
              <a:rPr lang="en" sz="1700">
                <a:solidFill>
                  <a:schemeClr val="dk1"/>
                </a:solidFill>
                <a:latin typeface="Roboto"/>
                <a:ea typeface="Roboto"/>
                <a:cs typeface="Roboto"/>
                <a:sym typeface="Roboto"/>
              </a:rPr>
              <a:t>with</a:t>
            </a:r>
            <a:r>
              <a:rPr lang="en" sz="1700">
                <a:solidFill>
                  <a:schemeClr val="dk1"/>
                </a:solidFill>
                <a:latin typeface="Roboto"/>
                <a:ea typeface="Roboto"/>
                <a:cs typeface="Roboto"/>
                <a:sym typeface="Roboto"/>
              </a:rPr>
              <a:t> several federal agencies in DC</a:t>
            </a:r>
            <a:endParaRPr sz="1700">
              <a:solidFill>
                <a:schemeClr val="dk1"/>
              </a:solidFill>
              <a:latin typeface="Roboto"/>
              <a:ea typeface="Roboto"/>
              <a:cs typeface="Roboto"/>
              <a:sym typeface="Roboto"/>
            </a:endParaRPr>
          </a:p>
          <a:p>
            <a:pPr indent="-336550" lvl="1" marL="9144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Initiated discussions with local branches of several federal agencies</a:t>
            </a:r>
            <a:endParaRPr sz="1700">
              <a:solidFill>
                <a:schemeClr val="dk1"/>
              </a:solidFill>
              <a:latin typeface="Roboto"/>
              <a:ea typeface="Roboto"/>
              <a:cs typeface="Roboto"/>
              <a:sym typeface="Roboto"/>
            </a:endParaRPr>
          </a:p>
          <a:p>
            <a:pPr indent="-336550" lvl="1" marL="9144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Advising strategic relationship: collaborating with a inter-agency program (Chesapeake Bay Program) </a:t>
            </a:r>
            <a:endParaRPr sz="1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1000"/>
              </a:spcAft>
              <a:buClr>
                <a:schemeClr val="dk1"/>
              </a:buClr>
              <a:buSzPts val="1700"/>
              <a:buFont typeface="Roboto"/>
              <a:buChar char="➔"/>
            </a:pPr>
            <a:r>
              <a:rPr lang="en" sz="1700">
                <a:solidFill>
                  <a:schemeClr val="dk1"/>
                </a:solidFill>
                <a:latin typeface="Roboto"/>
                <a:ea typeface="Roboto"/>
                <a:cs typeface="Roboto"/>
                <a:sym typeface="Roboto"/>
              </a:rPr>
              <a:t>Contingency plan: continue SaltCast in the Mid-Atlantic with local partners and/or philanthropy support</a:t>
            </a:r>
            <a:endParaRPr sz="1700">
              <a:solidFill>
                <a:schemeClr val="dk1"/>
              </a:solidFill>
              <a:latin typeface="Roboto"/>
              <a:ea typeface="Roboto"/>
              <a:cs typeface="Roboto"/>
              <a:sym typeface="Roboto"/>
            </a:endParaRPr>
          </a:p>
        </p:txBody>
      </p:sp>
      <p:sp>
        <p:nvSpPr>
          <p:cNvPr id="316" name="Google Shape;316;p46"/>
          <p:cNvSpPr txBox="1"/>
          <p:nvPr>
            <p:ph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Phase II-III: Sustainable Business Model</a:t>
            </a:r>
            <a:endParaRPr sz="3000">
              <a:latin typeface="Oswald Medium"/>
              <a:ea typeface="Oswald Medium"/>
              <a:cs typeface="Oswald Medium"/>
              <a:sym typeface="Oswald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idx="1" type="body"/>
          </p:nvPr>
        </p:nvSpPr>
        <p:spPr>
          <a:xfrm>
            <a:off x="581175" y="1302075"/>
            <a:ext cx="5424600" cy="3648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1600">
              <a:solidFill>
                <a:schemeClr val="dk1"/>
              </a:solidFill>
              <a:latin typeface="Roboto Mono"/>
              <a:ea typeface="Roboto Mono"/>
              <a:cs typeface="Roboto Mono"/>
              <a:sym typeface="Roboto Mono"/>
            </a:endParaRPr>
          </a:p>
          <a:p>
            <a:pPr indent="-330200" lvl="0" marL="457200" rtl="0" algn="l">
              <a:spcBef>
                <a:spcPts val="1200"/>
              </a:spcBef>
              <a:spcAft>
                <a:spcPts val="0"/>
              </a:spcAft>
              <a:buClr>
                <a:schemeClr val="dk1"/>
              </a:buClr>
              <a:buSzPts val="1600"/>
              <a:buFont typeface="Roboto"/>
              <a:buChar char="➔"/>
            </a:pPr>
            <a:r>
              <a:rPr lang="en" sz="1600">
                <a:solidFill>
                  <a:schemeClr val="dk1"/>
                </a:solidFill>
                <a:latin typeface="Roboto"/>
                <a:ea typeface="Roboto"/>
                <a:cs typeface="Roboto"/>
                <a:sym typeface="Roboto"/>
              </a:rPr>
              <a:t>Fund a c</a:t>
            </a:r>
            <a:r>
              <a:rPr lang="en" sz="1600">
                <a:solidFill>
                  <a:schemeClr val="dk1"/>
                </a:solidFill>
                <a:latin typeface="Roboto"/>
                <a:ea typeface="Roboto"/>
                <a:cs typeface="Roboto"/>
                <a:sym typeface="Roboto"/>
              </a:rPr>
              <a:t>utting-edge model delivering actionable salinity information from the next week to the next century</a:t>
            </a:r>
            <a:endParaRPr sz="1600">
              <a:solidFill>
                <a:schemeClr val="dk1"/>
              </a:solidFill>
              <a:latin typeface="Roboto"/>
              <a:ea typeface="Roboto"/>
              <a:cs typeface="Roboto"/>
              <a:sym typeface="Roboto"/>
            </a:endParaRPr>
          </a:p>
          <a:p>
            <a:pPr indent="-330200" lvl="0" marL="457200" rtl="0" algn="l">
              <a:spcBef>
                <a:spcPts val="1200"/>
              </a:spcBef>
              <a:spcAft>
                <a:spcPts val="0"/>
              </a:spcAft>
              <a:buClr>
                <a:schemeClr val="dk1"/>
              </a:buClr>
              <a:buSzPts val="1600"/>
              <a:buFont typeface="Roboto"/>
              <a:buChar char="➔"/>
            </a:pPr>
            <a:r>
              <a:rPr lang="en" sz="1600">
                <a:solidFill>
                  <a:schemeClr val="dk1"/>
                </a:solidFill>
                <a:latin typeface="Roboto"/>
                <a:ea typeface="Roboto"/>
                <a:cs typeface="Roboto"/>
                <a:sym typeface="Roboto"/>
              </a:rPr>
              <a:t>Educate coastal water users on consequences of salinity exposure and new adaptation strategies</a:t>
            </a:r>
            <a:endParaRPr sz="1600">
              <a:solidFill>
                <a:schemeClr val="dk1"/>
              </a:solidFill>
              <a:latin typeface="Roboto"/>
              <a:ea typeface="Roboto"/>
              <a:cs typeface="Roboto"/>
              <a:sym typeface="Roboto"/>
            </a:endParaRPr>
          </a:p>
          <a:p>
            <a:pPr indent="-330200" lvl="0" marL="457200" rtl="0" algn="l">
              <a:spcBef>
                <a:spcPts val="1200"/>
              </a:spcBef>
              <a:spcAft>
                <a:spcPts val="1000"/>
              </a:spcAft>
              <a:buClr>
                <a:schemeClr val="dk1"/>
              </a:buClr>
              <a:buSzPts val="1600"/>
              <a:buFont typeface="Roboto"/>
              <a:buChar char="➔"/>
            </a:pPr>
            <a:r>
              <a:rPr lang="en" sz="1600">
                <a:solidFill>
                  <a:schemeClr val="dk1"/>
                </a:solidFill>
                <a:latin typeface="Roboto"/>
                <a:ea typeface="Roboto"/>
                <a:cs typeface="Roboto"/>
                <a:sym typeface="Roboto"/>
              </a:rPr>
              <a:t>Minimize severe economic consequences: protect c</a:t>
            </a:r>
            <a:r>
              <a:rPr lang="en" sz="1600">
                <a:solidFill>
                  <a:schemeClr val="dk1"/>
                </a:solidFill>
                <a:latin typeface="Roboto"/>
                <a:ea typeface="Roboto"/>
                <a:cs typeface="Roboto"/>
                <a:sym typeface="Roboto"/>
              </a:rPr>
              <a:t>oastal freshwater security and infrastructure integrity for millions of people</a:t>
            </a:r>
            <a:endParaRPr sz="1600">
              <a:solidFill>
                <a:schemeClr val="dk1"/>
              </a:solidFill>
              <a:latin typeface="Roboto"/>
              <a:ea typeface="Roboto"/>
              <a:cs typeface="Roboto"/>
              <a:sym typeface="Roboto"/>
            </a:endParaRPr>
          </a:p>
        </p:txBody>
      </p:sp>
      <p:pic>
        <p:nvPicPr>
          <p:cNvPr id="322" name="Google Shape;322;p47"/>
          <p:cNvPicPr preferRelativeResize="0"/>
          <p:nvPr/>
        </p:nvPicPr>
        <p:blipFill>
          <a:blip r:embed="rId3">
            <a:alphaModFix/>
          </a:blip>
          <a:stretch>
            <a:fillRect/>
          </a:stretch>
        </p:blipFill>
        <p:spPr>
          <a:xfrm>
            <a:off x="5937650" y="1524600"/>
            <a:ext cx="2812225" cy="2807775"/>
          </a:xfrm>
          <a:prstGeom prst="rect">
            <a:avLst/>
          </a:prstGeom>
          <a:noFill/>
          <a:ln>
            <a:noFill/>
          </a:ln>
        </p:spPr>
      </p:pic>
      <p:sp>
        <p:nvSpPr>
          <p:cNvPr id="323" name="Google Shape;323;p47"/>
          <p:cNvSpPr txBox="1"/>
          <p:nvPr>
            <p:ph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Invest in SaltCast to Transform Salinity Management</a:t>
            </a:r>
            <a:endParaRPr sz="3000">
              <a:latin typeface="Oswald Medium"/>
              <a:ea typeface="Oswald Medium"/>
              <a:cs typeface="Oswald Medium"/>
              <a:sym typeface="Oswald Medium"/>
            </a:endParaRPr>
          </a:p>
        </p:txBody>
      </p:sp>
      <p:sp>
        <p:nvSpPr>
          <p:cNvPr id="324" name="Google Shape;324;p47"/>
          <p:cNvSpPr txBox="1"/>
          <p:nvPr>
            <p:ph idx="1" type="body"/>
          </p:nvPr>
        </p:nvSpPr>
        <p:spPr>
          <a:xfrm>
            <a:off x="362575" y="1181625"/>
            <a:ext cx="4857900" cy="426900"/>
          </a:xfrm>
          <a:prstGeom prst="rect">
            <a:avLst/>
          </a:prstGeom>
        </p:spPr>
        <p:txBody>
          <a:bodyPr anchorCtr="0" anchor="t" bIns="91425" lIns="91425" spcFirstLastPara="1" rIns="91425" wrap="square" tIns="91425">
            <a:normAutofit/>
          </a:bodyPr>
          <a:lstStyle/>
          <a:p>
            <a:pPr indent="0" lvl="0" marL="0" rtl="0" algn="l">
              <a:spcBef>
                <a:spcPts val="1200"/>
              </a:spcBef>
              <a:spcAft>
                <a:spcPts val="1000"/>
              </a:spcAft>
              <a:buNone/>
            </a:pPr>
            <a:r>
              <a:rPr b="1" lang="en" sz="1600">
                <a:solidFill>
                  <a:schemeClr val="dk1"/>
                </a:solidFill>
                <a:latin typeface="Roboto"/>
                <a:ea typeface="Roboto"/>
                <a:cs typeface="Roboto"/>
                <a:sym typeface="Roboto"/>
              </a:rPr>
              <a:t>$5 million in SaltCast over 3 years will:</a:t>
            </a:r>
            <a:endParaRPr b="1" sz="16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152400" y="152400"/>
            <a:ext cx="8797635"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4294967295" type="title"/>
          </p:nvPr>
        </p:nvSpPr>
        <p:spPr>
          <a:xfrm>
            <a:off x="311700" y="1732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Why Does Salt Matter?</a:t>
            </a:r>
            <a:endParaRPr sz="3000">
              <a:solidFill>
                <a:srgbClr val="0B1F45"/>
              </a:solidFill>
              <a:latin typeface="Oswald Medium"/>
              <a:ea typeface="Oswald Medium"/>
              <a:cs typeface="Oswald Medium"/>
              <a:sym typeface="Oswald Medium"/>
            </a:endParaRPr>
          </a:p>
        </p:txBody>
      </p:sp>
      <p:pic>
        <p:nvPicPr>
          <p:cNvPr id="84" name="Google Shape;84;p17"/>
          <p:cNvPicPr preferRelativeResize="0"/>
          <p:nvPr/>
        </p:nvPicPr>
        <p:blipFill rotWithShape="1">
          <a:blip r:embed="rId3">
            <a:alphaModFix/>
          </a:blip>
          <a:srcRect b="-6292" l="0" r="-6303" t="0"/>
          <a:stretch/>
        </p:blipFill>
        <p:spPr>
          <a:xfrm>
            <a:off x="1013174" y="737577"/>
            <a:ext cx="1901952" cy="1901952"/>
          </a:xfrm>
          <a:prstGeom prst="rect">
            <a:avLst/>
          </a:prstGeom>
          <a:noFill/>
          <a:ln>
            <a:noFill/>
          </a:ln>
        </p:spPr>
      </p:pic>
      <p:pic>
        <p:nvPicPr>
          <p:cNvPr id="85" name="Google Shape;85;p17"/>
          <p:cNvPicPr preferRelativeResize="0"/>
          <p:nvPr/>
        </p:nvPicPr>
        <p:blipFill>
          <a:blip r:embed="rId4">
            <a:alphaModFix/>
          </a:blip>
          <a:stretch>
            <a:fillRect/>
          </a:stretch>
        </p:blipFill>
        <p:spPr>
          <a:xfrm>
            <a:off x="3621024" y="737577"/>
            <a:ext cx="1901952" cy="1901952"/>
          </a:xfrm>
          <a:prstGeom prst="rect">
            <a:avLst/>
          </a:prstGeom>
          <a:noFill/>
          <a:ln>
            <a:noFill/>
          </a:ln>
        </p:spPr>
      </p:pic>
      <p:sp>
        <p:nvSpPr>
          <p:cNvPr id="86" name="Google Shape;86;p17"/>
          <p:cNvSpPr txBox="1"/>
          <p:nvPr/>
        </p:nvSpPr>
        <p:spPr>
          <a:xfrm>
            <a:off x="1570100" y="2417638"/>
            <a:ext cx="788100" cy="4464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lang="en" sz="1700">
                <a:solidFill>
                  <a:schemeClr val="dk1"/>
                </a:solidFill>
                <a:latin typeface="Roboto"/>
                <a:ea typeface="Roboto"/>
                <a:cs typeface="Roboto"/>
                <a:sym typeface="Roboto"/>
              </a:rPr>
              <a:t>Taste</a:t>
            </a:r>
            <a:endParaRPr sz="1800">
              <a:solidFill>
                <a:schemeClr val="dk2"/>
              </a:solidFill>
            </a:endParaRPr>
          </a:p>
        </p:txBody>
      </p:sp>
      <p:sp>
        <p:nvSpPr>
          <p:cNvPr id="87" name="Google Shape;87;p17"/>
          <p:cNvSpPr txBox="1"/>
          <p:nvPr/>
        </p:nvSpPr>
        <p:spPr>
          <a:xfrm>
            <a:off x="3804900" y="2417638"/>
            <a:ext cx="1534200" cy="4464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lang="en" sz="1700">
                <a:solidFill>
                  <a:schemeClr val="dk1"/>
                </a:solidFill>
                <a:latin typeface="Roboto"/>
                <a:ea typeface="Roboto"/>
                <a:cs typeface="Roboto"/>
                <a:sym typeface="Roboto"/>
              </a:rPr>
              <a:t>Public Health</a:t>
            </a:r>
            <a:endParaRPr sz="1800">
              <a:solidFill>
                <a:schemeClr val="dk2"/>
              </a:solidFill>
            </a:endParaRPr>
          </a:p>
        </p:txBody>
      </p:sp>
      <p:pic>
        <p:nvPicPr>
          <p:cNvPr id="88" name="Google Shape;88;p17"/>
          <p:cNvPicPr preferRelativeResize="0"/>
          <p:nvPr/>
        </p:nvPicPr>
        <p:blipFill>
          <a:blip r:embed="rId5">
            <a:alphaModFix/>
          </a:blip>
          <a:stretch>
            <a:fillRect/>
          </a:stretch>
        </p:blipFill>
        <p:spPr>
          <a:xfrm>
            <a:off x="1013174" y="2844662"/>
            <a:ext cx="1901952" cy="1901952"/>
          </a:xfrm>
          <a:prstGeom prst="rect">
            <a:avLst/>
          </a:prstGeom>
          <a:noFill/>
          <a:ln>
            <a:noFill/>
          </a:ln>
        </p:spPr>
      </p:pic>
      <p:sp>
        <p:nvSpPr>
          <p:cNvPr id="89" name="Google Shape;89;p17"/>
          <p:cNvSpPr txBox="1"/>
          <p:nvPr/>
        </p:nvSpPr>
        <p:spPr>
          <a:xfrm>
            <a:off x="996950" y="4594206"/>
            <a:ext cx="1934400" cy="4464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lang="en" sz="1700">
                <a:solidFill>
                  <a:schemeClr val="dk1"/>
                </a:solidFill>
                <a:latin typeface="Roboto"/>
                <a:ea typeface="Roboto"/>
                <a:cs typeface="Roboto"/>
                <a:sym typeface="Roboto"/>
              </a:rPr>
              <a:t>Ecosystem </a:t>
            </a:r>
            <a:r>
              <a:rPr lang="en" sz="1700">
                <a:solidFill>
                  <a:schemeClr val="dk1"/>
                </a:solidFill>
                <a:latin typeface="Roboto"/>
                <a:ea typeface="Roboto"/>
                <a:cs typeface="Roboto"/>
                <a:sym typeface="Roboto"/>
              </a:rPr>
              <a:t>Health</a:t>
            </a:r>
            <a:endParaRPr sz="1800">
              <a:solidFill>
                <a:schemeClr val="dk2"/>
              </a:solidFill>
            </a:endParaRPr>
          </a:p>
        </p:txBody>
      </p:sp>
      <p:sp>
        <p:nvSpPr>
          <p:cNvPr id="90" name="Google Shape;90;p17"/>
          <p:cNvSpPr txBox="1"/>
          <p:nvPr/>
        </p:nvSpPr>
        <p:spPr>
          <a:xfrm>
            <a:off x="5933700" y="2417638"/>
            <a:ext cx="2636700" cy="4464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lang="en" sz="1700">
                <a:solidFill>
                  <a:schemeClr val="dk1"/>
                </a:solidFill>
                <a:latin typeface="Roboto"/>
                <a:ea typeface="Roboto"/>
                <a:cs typeface="Roboto"/>
                <a:sym typeface="Roboto"/>
              </a:rPr>
              <a:t>Infrastructure Corrosion</a:t>
            </a:r>
            <a:endParaRPr sz="1800">
              <a:solidFill>
                <a:schemeClr val="dk2"/>
              </a:solidFill>
            </a:endParaRPr>
          </a:p>
        </p:txBody>
      </p:sp>
      <p:pic>
        <p:nvPicPr>
          <p:cNvPr id="91" name="Google Shape;91;p17"/>
          <p:cNvPicPr preferRelativeResize="0"/>
          <p:nvPr/>
        </p:nvPicPr>
        <p:blipFill>
          <a:blip r:embed="rId6">
            <a:alphaModFix/>
          </a:blip>
          <a:stretch>
            <a:fillRect/>
          </a:stretch>
        </p:blipFill>
        <p:spPr>
          <a:xfrm>
            <a:off x="6301074" y="2844662"/>
            <a:ext cx="1901952" cy="1901952"/>
          </a:xfrm>
          <a:prstGeom prst="rect">
            <a:avLst/>
          </a:prstGeom>
          <a:noFill/>
          <a:ln>
            <a:noFill/>
          </a:ln>
        </p:spPr>
      </p:pic>
      <p:sp>
        <p:nvSpPr>
          <p:cNvPr id="92" name="Google Shape;92;p17"/>
          <p:cNvSpPr txBox="1"/>
          <p:nvPr/>
        </p:nvSpPr>
        <p:spPr>
          <a:xfrm>
            <a:off x="6858000" y="4594206"/>
            <a:ext cx="788100" cy="4464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lang="en" sz="1700">
                <a:solidFill>
                  <a:schemeClr val="dk1"/>
                </a:solidFill>
                <a:latin typeface="Roboto"/>
                <a:ea typeface="Roboto"/>
                <a:cs typeface="Roboto"/>
                <a:sym typeface="Roboto"/>
              </a:rPr>
              <a:t>Costs</a:t>
            </a:r>
            <a:endParaRPr sz="1800">
              <a:solidFill>
                <a:schemeClr val="dk2"/>
              </a:solidFill>
            </a:endParaRPr>
          </a:p>
        </p:txBody>
      </p:sp>
      <p:sp>
        <p:nvSpPr>
          <p:cNvPr id="93" name="Google Shape;93;p17"/>
          <p:cNvSpPr txBox="1"/>
          <p:nvPr/>
        </p:nvSpPr>
        <p:spPr>
          <a:xfrm>
            <a:off x="3489150" y="4594206"/>
            <a:ext cx="2165700" cy="4464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lang="en" sz="1700">
                <a:solidFill>
                  <a:schemeClr val="dk1"/>
                </a:solidFill>
                <a:latin typeface="Roboto"/>
                <a:ea typeface="Roboto"/>
                <a:cs typeface="Roboto"/>
                <a:sym typeface="Roboto"/>
              </a:rPr>
              <a:t>Agricultural Impacts</a:t>
            </a:r>
            <a:endParaRPr sz="1800">
              <a:solidFill>
                <a:schemeClr val="dk2"/>
              </a:solidFill>
            </a:endParaRPr>
          </a:p>
        </p:txBody>
      </p:sp>
      <p:pic>
        <p:nvPicPr>
          <p:cNvPr id="94" name="Google Shape;94;p17"/>
          <p:cNvPicPr preferRelativeResize="0"/>
          <p:nvPr/>
        </p:nvPicPr>
        <p:blipFill>
          <a:blip r:embed="rId7">
            <a:alphaModFix/>
          </a:blip>
          <a:stretch>
            <a:fillRect/>
          </a:stretch>
        </p:blipFill>
        <p:spPr>
          <a:xfrm>
            <a:off x="6301074" y="737577"/>
            <a:ext cx="1901952" cy="1901952"/>
          </a:xfrm>
          <a:prstGeom prst="rect">
            <a:avLst/>
          </a:prstGeom>
          <a:noFill/>
          <a:ln>
            <a:noFill/>
          </a:ln>
        </p:spPr>
      </p:pic>
      <p:pic>
        <p:nvPicPr>
          <p:cNvPr id="95" name="Google Shape;95;p17"/>
          <p:cNvPicPr preferRelativeResize="0"/>
          <p:nvPr/>
        </p:nvPicPr>
        <p:blipFill>
          <a:blip r:embed="rId8">
            <a:alphaModFix/>
          </a:blip>
          <a:stretch>
            <a:fillRect/>
          </a:stretch>
        </p:blipFill>
        <p:spPr>
          <a:xfrm>
            <a:off x="3621024" y="2844662"/>
            <a:ext cx="1901952" cy="19019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idx="4294967295"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Salinity Exposure Will Be Expensive</a:t>
            </a:r>
            <a:endParaRPr sz="3000">
              <a:solidFill>
                <a:srgbClr val="0B1F45"/>
              </a:solidFill>
              <a:latin typeface="Oswald Medium"/>
              <a:ea typeface="Oswald Medium"/>
              <a:cs typeface="Oswald Medium"/>
              <a:sym typeface="Oswald Medium"/>
            </a:endParaRPr>
          </a:p>
        </p:txBody>
      </p:sp>
      <p:sp>
        <p:nvSpPr>
          <p:cNvPr id="101" name="Google Shape;101;p18"/>
          <p:cNvSpPr txBox="1"/>
          <p:nvPr/>
        </p:nvSpPr>
        <p:spPr>
          <a:xfrm>
            <a:off x="401850" y="1461375"/>
            <a:ext cx="8291400" cy="267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In the mid-Atlantic region, costs related to increasing salinity in farmland are expected to reach up to $100 million per year </a:t>
            </a:r>
            <a:r>
              <a:rPr lang="en" sz="1000">
                <a:solidFill>
                  <a:schemeClr val="dk1"/>
                </a:solidFill>
                <a:latin typeface="Roboto"/>
                <a:ea typeface="Roboto"/>
                <a:cs typeface="Roboto"/>
                <a:sym typeface="Roboto"/>
              </a:rPr>
              <a:t>(source: Model et al, 2023, </a:t>
            </a:r>
            <a:r>
              <a:rPr i="1" lang="en" sz="1000">
                <a:solidFill>
                  <a:schemeClr val="dk1"/>
                </a:solidFill>
                <a:latin typeface="Roboto"/>
                <a:ea typeface="Roboto"/>
                <a:cs typeface="Roboto"/>
                <a:sym typeface="Roboto"/>
              </a:rPr>
              <a:t>Nature Sustainability</a:t>
            </a:r>
            <a:r>
              <a:rPr lang="en" sz="1000">
                <a:solidFill>
                  <a:schemeClr val="dk1"/>
                </a:solidFill>
                <a:latin typeface="Roboto"/>
                <a:ea typeface="Roboto"/>
                <a:cs typeface="Roboto"/>
                <a:sym typeface="Roboto"/>
              </a:rPr>
              <a:t>)</a:t>
            </a:r>
            <a:endParaRPr sz="10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Nationally, over a trillion dollars in infrastructure investment needed in U.S. drinking and wastewater systems </a:t>
            </a:r>
            <a:r>
              <a:rPr lang="en" sz="1000">
                <a:solidFill>
                  <a:schemeClr val="dk1"/>
                </a:solidFill>
                <a:latin typeface="Roboto"/>
                <a:ea typeface="Roboto"/>
                <a:cs typeface="Roboto"/>
                <a:sym typeface="Roboto"/>
              </a:rPr>
              <a:t>(source: EPA, 2023)</a:t>
            </a:r>
            <a:r>
              <a:rPr lang="en" sz="1700">
                <a:solidFill>
                  <a:schemeClr val="dk1"/>
                </a:solidFill>
                <a:latin typeface="Roboto"/>
                <a:ea typeface="Roboto"/>
                <a:cs typeface="Roboto"/>
                <a:sym typeface="Roboto"/>
              </a:rPr>
              <a:t>.</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No existing data on the full costs of salinity exposure across U.S. coasts. Because salinity will impact freshwater provision, infrastructure, ecosystems, and agriculture — adaptation could stretch into trillions of dollars</a:t>
            </a:r>
            <a:endParaRPr sz="10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idx="4294967295"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Phase I: User Pain Points</a:t>
            </a:r>
            <a:endParaRPr sz="3000">
              <a:solidFill>
                <a:srgbClr val="0B1F45"/>
              </a:solidFill>
              <a:latin typeface="Oswald Medium"/>
              <a:ea typeface="Oswald Medium"/>
              <a:cs typeface="Oswald Medium"/>
              <a:sym typeface="Oswald Medium"/>
            </a:endParaRPr>
          </a:p>
        </p:txBody>
      </p:sp>
      <p:sp>
        <p:nvSpPr>
          <p:cNvPr id="107" name="Google Shape;107;p19"/>
          <p:cNvSpPr txBox="1"/>
          <p:nvPr/>
        </p:nvSpPr>
        <p:spPr>
          <a:xfrm>
            <a:off x="878850" y="1701675"/>
            <a:ext cx="73863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Roboto"/>
                <a:ea typeface="Roboto"/>
                <a:cs typeface="Roboto"/>
                <a:sym typeface="Roboto"/>
              </a:rPr>
              <a:t>"I am very worried about the </a:t>
            </a:r>
            <a:r>
              <a:rPr i="1" lang="en" sz="1800">
                <a:solidFill>
                  <a:srgbClr val="5D6CD9"/>
                </a:solidFill>
                <a:latin typeface="Roboto"/>
                <a:ea typeface="Roboto"/>
                <a:cs typeface="Roboto"/>
                <a:sym typeface="Roboto"/>
              </a:rPr>
              <a:t>corrosiveness of salt inside my treatment</a:t>
            </a:r>
            <a:r>
              <a:rPr i="1" lang="en" sz="1800">
                <a:solidFill>
                  <a:schemeClr val="dk1"/>
                </a:solidFill>
                <a:latin typeface="Roboto"/>
                <a:ea typeface="Roboto"/>
                <a:cs typeface="Roboto"/>
                <a:sym typeface="Roboto"/>
              </a:rPr>
              <a:t> processes…</a:t>
            </a:r>
            <a:endParaRPr i="1" sz="1800">
              <a:solidFill>
                <a:schemeClr val="dk1"/>
              </a:solidFill>
              <a:latin typeface="Roboto"/>
              <a:ea typeface="Roboto"/>
              <a:cs typeface="Roboto"/>
              <a:sym typeface="Roboto"/>
            </a:endParaRPr>
          </a:p>
          <a:p>
            <a:pPr indent="0" lvl="0" marL="0" rtl="0" algn="l">
              <a:spcBef>
                <a:spcPts val="0"/>
              </a:spcBef>
              <a:spcAft>
                <a:spcPts val="0"/>
              </a:spcAft>
              <a:buNone/>
            </a:pPr>
            <a:r>
              <a:rPr i="1" lang="en" sz="1800">
                <a:solidFill>
                  <a:schemeClr val="dk1"/>
                </a:solidFill>
                <a:latin typeface="Roboto"/>
                <a:ea typeface="Roboto"/>
                <a:cs typeface="Roboto"/>
                <a:sym typeface="Roboto"/>
              </a:rPr>
              <a:t>We are very concerned with </a:t>
            </a:r>
            <a:r>
              <a:rPr i="1" lang="en" sz="1800">
                <a:solidFill>
                  <a:srgbClr val="5D6CD9"/>
                </a:solidFill>
                <a:latin typeface="Roboto"/>
                <a:ea typeface="Roboto"/>
                <a:cs typeface="Roboto"/>
                <a:sym typeface="Roboto"/>
              </a:rPr>
              <a:t>corrosiveness in the soil</a:t>
            </a:r>
            <a:r>
              <a:rPr i="1" lang="en" sz="1800">
                <a:solidFill>
                  <a:schemeClr val="dk1"/>
                </a:solidFill>
                <a:latin typeface="Roboto"/>
                <a:ea typeface="Roboto"/>
                <a:cs typeface="Roboto"/>
                <a:sym typeface="Roboto"/>
              </a:rPr>
              <a:t>. I have my transmission pipes that come from this plant. We installed it in ’04, ‘05, ‘06 and I've already had external corrosion leaks in about 8 of them on that piping system."</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r">
              <a:spcBef>
                <a:spcPts val="0"/>
              </a:spcBef>
              <a:spcAft>
                <a:spcPts val="0"/>
              </a:spcAft>
              <a:buNone/>
            </a:pPr>
            <a:r>
              <a:rPr lang="en" sz="1600">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 Small w</a:t>
            </a:r>
            <a:r>
              <a:rPr lang="en" sz="1800">
                <a:solidFill>
                  <a:schemeClr val="dk1"/>
                </a:solidFill>
                <a:latin typeface="Roboto"/>
                <a:ea typeface="Roboto"/>
                <a:cs typeface="Roboto"/>
                <a:sym typeface="Roboto"/>
              </a:rPr>
              <a:t>ater supplier </a:t>
            </a:r>
            <a:r>
              <a:rPr lang="en" sz="1800">
                <a:solidFill>
                  <a:schemeClr val="dk1"/>
                </a:solidFill>
                <a:latin typeface="Roboto"/>
                <a:ea typeface="Roboto"/>
                <a:cs typeface="Roboto"/>
                <a:sym typeface="Roboto"/>
              </a:rPr>
              <a:t>near Chesapeake Bay</a:t>
            </a:r>
            <a:endParaRPr sz="21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idx="4294967295"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Phase I: User Pain Points</a:t>
            </a:r>
            <a:endParaRPr sz="3000">
              <a:solidFill>
                <a:srgbClr val="0B1F45"/>
              </a:solidFill>
              <a:latin typeface="Oswald Medium"/>
              <a:ea typeface="Oswald Medium"/>
              <a:cs typeface="Oswald Medium"/>
              <a:sym typeface="Oswald Medium"/>
            </a:endParaRPr>
          </a:p>
        </p:txBody>
      </p:sp>
      <p:sp>
        <p:nvSpPr>
          <p:cNvPr id="113" name="Google Shape;113;p20"/>
          <p:cNvSpPr txBox="1"/>
          <p:nvPr/>
        </p:nvSpPr>
        <p:spPr>
          <a:xfrm>
            <a:off x="878850" y="2006475"/>
            <a:ext cx="738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Roboto"/>
                <a:ea typeface="Roboto"/>
                <a:cs typeface="Roboto"/>
                <a:sym typeface="Roboto"/>
              </a:rPr>
              <a:t>"Any changes cannot happen overnight and are expensive. </a:t>
            </a:r>
            <a:r>
              <a:rPr i="1" lang="en" sz="1800">
                <a:solidFill>
                  <a:srgbClr val="5D6CD9"/>
                </a:solidFill>
                <a:latin typeface="Roboto"/>
                <a:ea typeface="Roboto"/>
                <a:cs typeface="Roboto"/>
                <a:sym typeface="Roboto"/>
              </a:rPr>
              <a:t>We need a way to predict salinity and corrosion problems</a:t>
            </a:r>
            <a:r>
              <a:rPr i="1" lang="en" sz="1800">
                <a:solidFill>
                  <a:schemeClr val="dk1"/>
                </a:solidFill>
                <a:latin typeface="Roboto"/>
                <a:ea typeface="Roboto"/>
                <a:cs typeface="Roboto"/>
                <a:sym typeface="Roboto"/>
              </a:rPr>
              <a:t>."</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r">
              <a:spcBef>
                <a:spcPts val="0"/>
              </a:spcBef>
              <a:spcAft>
                <a:spcPts val="0"/>
              </a:spcAft>
              <a:buNone/>
            </a:pPr>
            <a:r>
              <a:rPr lang="en" sz="1800">
                <a:solidFill>
                  <a:schemeClr val="dk1"/>
                </a:solidFill>
                <a:latin typeface="Roboto"/>
                <a:ea typeface="Roboto"/>
                <a:cs typeface="Roboto"/>
                <a:sym typeface="Roboto"/>
              </a:rPr>
              <a:t> — Large water supplier near Chesapeake Bay</a:t>
            </a:r>
            <a:endParaRPr sz="21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0183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1F45"/>
                </a:solidFill>
                <a:latin typeface="Oswald Medium"/>
                <a:ea typeface="Oswald Medium"/>
                <a:cs typeface="Oswald Medium"/>
                <a:sym typeface="Oswald Medium"/>
              </a:rPr>
              <a:t>Phase I: Talked to Over 40 Prospective SaltCast Users</a:t>
            </a:r>
            <a:endParaRPr sz="3000">
              <a:latin typeface="Oswald Medium"/>
              <a:ea typeface="Oswald Medium"/>
              <a:cs typeface="Oswald Medium"/>
              <a:sym typeface="Oswald Medium"/>
            </a:endParaRPr>
          </a:p>
        </p:txBody>
      </p:sp>
      <p:pic>
        <p:nvPicPr>
          <p:cNvPr id="119" name="Google Shape;119;p21"/>
          <p:cNvPicPr preferRelativeResize="0"/>
          <p:nvPr/>
        </p:nvPicPr>
        <p:blipFill>
          <a:blip r:embed="rId3">
            <a:alphaModFix/>
          </a:blip>
          <a:stretch>
            <a:fillRect/>
          </a:stretch>
        </p:blipFill>
        <p:spPr>
          <a:xfrm>
            <a:off x="545075" y="671000"/>
            <a:ext cx="7801549" cy="4441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